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9"/>
  </p:notesMasterIdLst>
  <p:handoutMasterIdLst>
    <p:handoutMasterId r:id="rId30"/>
  </p:handoutMasterIdLst>
  <p:sldIdLst>
    <p:sldId id="256" r:id="rId2"/>
    <p:sldId id="559" r:id="rId3"/>
    <p:sldId id="540" r:id="rId4"/>
    <p:sldId id="541" r:id="rId5"/>
    <p:sldId id="542" r:id="rId6"/>
    <p:sldId id="543" r:id="rId7"/>
    <p:sldId id="544" r:id="rId8"/>
    <p:sldId id="545" r:id="rId9"/>
    <p:sldId id="546" r:id="rId10"/>
    <p:sldId id="547" r:id="rId11"/>
    <p:sldId id="548" r:id="rId12"/>
    <p:sldId id="549" r:id="rId13"/>
    <p:sldId id="551" r:id="rId14"/>
    <p:sldId id="550" r:id="rId15"/>
    <p:sldId id="552" r:id="rId16"/>
    <p:sldId id="553" r:id="rId17"/>
    <p:sldId id="554" r:id="rId18"/>
    <p:sldId id="555" r:id="rId19"/>
    <p:sldId id="556" r:id="rId20"/>
    <p:sldId id="557" r:id="rId21"/>
    <p:sldId id="563" r:id="rId22"/>
    <p:sldId id="562" r:id="rId23"/>
    <p:sldId id="561" r:id="rId24"/>
    <p:sldId id="560" r:id="rId25"/>
    <p:sldId id="565" r:id="rId26"/>
    <p:sldId id="564" r:id="rId27"/>
    <p:sldId id="558"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6182" autoAdjust="0"/>
  </p:normalViewPr>
  <p:slideViewPr>
    <p:cSldViewPr showGuides="1">
      <p:cViewPr varScale="1">
        <p:scale>
          <a:sx n="63" d="100"/>
          <a:sy n="63" d="100"/>
        </p:scale>
        <p:origin x="668" y="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3/13/2022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3/13/2022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3/13/2022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3/13/2022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3/13/2022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3/13/2022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3/13/2022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3/13/2022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3/13/2022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3/13/2022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3/13/2022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3/13/2022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3/13/2022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3/13/2022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tudy.sagepub.com/sites/default/files/annotated_model_essay_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612" y="762001"/>
            <a:ext cx="6920824" cy="6096000"/>
          </a:xfrm>
        </p:spPr>
        <p:txBody>
          <a:bodyPr>
            <a:normAutofit fontScale="90000"/>
          </a:bodyPr>
          <a:lstStyle/>
          <a:p>
            <a:pPr algn="ctr">
              <a:lnSpc>
                <a:spcPct val="100000"/>
              </a:lnSpc>
              <a:spcBef>
                <a:spcPts val="267"/>
              </a:spcBef>
              <a:tabLst>
                <a:tab pos="0" algn="l"/>
                <a:tab pos="1218895" algn="l"/>
                <a:tab pos="2437790" algn="l"/>
                <a:tab pos="3656686" algn="l"/>
                <a:tab pos="4875581" algn="l"/>
                <a:tab pos="6094476" algn="l"/>
                <a:tab pos="7313371" algn="l"/>
                <a:tab pos="8532266" algn="l"/>
                <a:tab pos="9751162" algn="l"/>
                <a:tab pos="10970057" algn="l"/>
                <a:tab pos="12188952" algn="l"/>
                <a:tab pos="13407847" algn="l"/>
              </a:tabLst>
              <a:defRPr/>
            </a:pPr>
            <a:r>
              <a:rPr lang="en-US" sz="6700" b="1" dirty="0">
                <a:solidFill>
                  <a:srgbClr val="FFFF00"/>
                </a:solidFill>
                <a:effectLst>
                  <a:outerShdw blurRad="38100" dist="38100" dir="2700000" algn="tl">
                    <a:srgbClr val="000000">
                      <a:alpha val="43137"/>
                    </a:srgbClr>
                  </a:outerShdw>
                </a:effectLst>
              </a:rPr>
              <a:t>Research Methodology</a:t>
            </a:r>
            <a:br>
              <a:rPr lang="en-US" dirty="0"/>
            </a:br>
            <a:r>
              <a:rPr lang="en-US" sz="4799" b="1" dirty="0">
                <a:solidFill>
                  <a:schemeClr val="tx1"/>
                </a:solidFill>
                <a:effectLst>
                  <a:outerShdw blurRad="38100" dist="38100" dir="2700000" algn="tl">
                    <a:srgbClr val="000000">
                      <a:alpha val="43137"/>
                    </a:srgbClr>
                  </a:outerShdw>
                </a:effectLst>
                <a:cs typeface="Akhbar MT" pitchFamily="2" charset="-78"/>
              </a:rPr>
              <a:t>M.Sc. Degree</a:t>
            </a:r>
            <a:br>
              <a:rPr lang="en-US" sz="4799" b="1" dirty="0">
                <a:solidFill>
                  <a:schemeClr val="tx1"/>
                </a:solidFill>
                <a:effectLst>
                  <a:outerShdw blurRad="38100" dist="38100" dir="2700000" algn="tl">
                    <a:srgbClr val="000000">
                      <a:alpha val="43137"/>
                    </a:srgbClr>
                  </a:outerShdw>
                </a:effectLst>
                <a:cs typeface="Akhbar MT" pitchFamily="2" charset="-78"/>
              </a:rPr>
            </a:br>
            <a:r>
              <a:rPr lang="en-US" sz="2666" b="1" dirty="0">
                <a:solidFill>
                  <a:schemeClr val="tx1"/>
                </a:solidFill>
                <a:effectLst>
                  <a:outerShdw blurRad="38100" dist="38100" dir="2700000" algn="tl">
                    <a:srgbClr val="000000">
                      <a:alpha val="43137"/>
                    </a:srgbClr>
                  </a:outerShdw>
                </a:effectLst>
                <a:cs typeface="Akhbar MT" pitchFamily="2" charset="-78"/>
              </a:rPr>
              <a:t>2021-2022</a:t>
            </a: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r>
              <a:rPr lang="en-GB" sz="3100" b="1" dirty="0" err="1">
                <a:effectLst>
                  <a:outerShdw blurRad="38100" dist="38100" dir="2700000" algn="tl">
                    <a:srgbClr val="000000">
                      <a:alpha val="43137"/>
                    </a:srgbClr>
                  </a:outerShdw>
                </a:effectLst>
                <a:latin typeface="Amerigo BT" pitchFamily="34" charset="0"/>
              </a:rPr>
              <a:t>Prof.Dr</a:t>
            </a:r>
            <a:r>
              <a:rPr lang="en-GB" sz="3100" b="1" dirty="0">
                <a:effectLst>
                  <a:outerShdw blurRad="38100" dist="38100" dir="2700000" algn="tl">
                    <a:srgbClr val="000000">
                      <a:alpha val="43137"/>
                    </a:srgbClr>
                  </a:outerShdw>
                </a:effectLst>
                <a:latin typeface="Amerigo BT" pitchFamily="34" charset="0"/>
              </a:rPr>
              <a:t>. Abbas H. </a:t>
            </a:r>
            <a:r>
              <a:rPr lang="en-GB" sz="3100" b="1" dirty="0" err="1">
                <a:effectLst>
                  <a:outerShdw blurRad="38100" dist="38100" dir="2700000" algn="tl">
                    <a:srgbClr val="000000">
                      <a:alpha val="43137"/>
                    </a:srgbClr>
                  </a:outerShdw>
                </a:effectLst>
                <a:latin typeface="Amerigo BT" pitchFamily="34" charset="0"/>
              </a:rPr>
              <a:t>Alasadi</a:t>
            </a:r>
            <a:br>
              <a:rPr lang="en-GB" sz="3100" dirty="0">
                <a:effectLst>
                  <a:outerShdw blurRad="38100" dist="38100" dir="2700000" algn="tl">
                    <a:srgbClr val="000000">
                      <a:alpha val="43137"/>
                    </a:srgbClr>
                  </a:outerShdw>
                </a:effectLst>
                <a:latin typeface="Amerigo BT" pitchFamily="34" charset="0"/>
              </a:rPr>
            </a:br>
            <a:r>
              <a:rPr lang="en-GB" sz="2200" dirty="0">
                <a:effectLst>
                  <a:outerShdw blurRad="38100" dist="38100" dir="2700000" algn="tl">
                    <a:srgbClr val="000000">
                      <a:alpha val="43137"/>
                    </a:srgbClr>
                  </a:outerShdw>
                </a:effectLst>
                <a:latin typeface="Amerigo BT" pitchFamily="34" charset="0"/>
              </a:rPr>
              <a:t>Email : abbashh2002@gmail.com</a:t>
            </a:r>
            <a:br>
              <a:rPr lang="en-GB" sz="3100" dirty="0">
                <a:effectLst>
                  <a:outerShdw blurRad="38100" dist="38100" dir="2700000" algn="tl">
                    <a:srgbClr val="000000">
                      <a:alpha val="43137"/>
                    </a:srgbClr>
                  </a:outerShdw>
                </a:effectLst>
                <a:latin typeface="Amerigo BT" pitchFamily="34" charset="0"/>
              </a:rPr>
            </a:br>
            <a:br>
              <a:rPr lang="en-US" sz="3100" b="1" dirty="0">
                <a:effectLst>
                  <a:outerShdw blurRad="38100" dist="38100" dir="2700000" algn="tl">
                    <a:srgbClr val="000000">
                      <a:alpha val="43137"/>
                    </a:srgbClr>
                  </a:outerShdw>
                </a:effectLst>
                <a:cs typeface="Akhbar MT" pitchFamily="2" charset="-78"/>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University of </a:t>
            </a:r>
            <a:r>
              <a:rPr lang="en-US" sz="2000" b="1" dirty="0" err="1">
                <a:ln/>
                <a:solidFill>
                  <a:srgbClr val="FF0000"/>
                </a:solidFill>
                <a:latin typeface="Arial Black" panose="020B0A04020102020204" pitchFamily="34" charset="0"/>
                <a:ea typeface="Microsoft YaHei" pitchFamily="34" charset="-122"/>
                <a:cs typeface="Aharoni" panose="02010803020104030203" pitchFamily="2" charset="-79"/>
              </a:rPr>
              <a:t>Basrah</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College of Information Technology</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Computer Information System Department</a:t>
            </a:r>
            <a:br>
              <a:rPr lang="ar-SA" sz="11730" b="1" dirty="0">
                <a:ln w="17780" cmpd="sng">
                  <a:solidFill>
                    <a:srgbClr val="FFFFFF"/>
                  </a:solidFill>
                  <a:prstDash val="solid"/>
                  <a:miter lim="800000"/>
                </a:ln>
                <a:solidFill>
                  <a:srgbClr val="FF0000"/>
                </a:solidFill>
                <a:effectLst>
                  <a:glow rad="101600">
                    <a:schemeClr val="accent3">
                      <a:satMod val="175000"/>
                      <a:alpha val="40000"/>
                    </a:schemeClr>
                  </a:glow>
                  <a:outerShdw blurRad="50800" algn="tl" rotWithShape="0">
                    <a:srgbClr val="000000"/>
                  </a:outerShdw>
                </a:effectLst>
                <a:latin typeface="Amerigo BT" pitchFamily="34" charset="0"/>
                <a:cs typeface="PT Bold Heading" pitchFamily="2" charset="-78"/>
              </a:rPr>
            </a:br>
            <a:endParaRPr lang="en-US" dirty="0"/>
          </a:p>
        </p:txBody>
      </p:sp>
      <p:pic>
        <p:nvPicPr>
          <p:cNvPr id="4" name="Picture 3">
            <a:extLst>
              <a:ext uri="{FF2B5EF4-FFF2-40B4-BE49-F238E27FC236}">
                <a16:creationId xmlns:a16="http://schemas.microsoft.com/office/drawing/2014/main" id="{91355D9C-E332-4452-8427-58DF6F6B9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0696" y="-31411"/>
            <a:ext cx="1936411" cy="1936411"/>
          </a:xfrm>
          <a:prstGeom prst="ellipse">
            <a:avLst/>
          </a:prstGeom>
          <a:ln>
            <a:noFill/>
          </a:ln>
          <a:effectLst>
            <a:softEdge rad="112500"/>
          </a:effectLst>
        </p:spPr>
      </p:pic>
      <p:sp>
        <p:nvSpPr>
          <p:cNvPr id="5" name="TextBox 4">
            <a:extLst>
              <a:ext uri="{FF2B5EF4-FFF2-40B4-BE49-F238E27FC236}">
                <a16:creationId xmlns:a16="http://schemas.microsoft.com/office/drawing/2014/main" id="{D6BE0B0E-EB76-49EA-9107-4D2B90144BEC}"/>
              </a:ext>
            </a:extLst>
          </p:cNvPr>
          <p:cNvSpPr txBox="1"/>
          <p:nvPr/>
        </p:nvSpPr>
        <p:spPr>
          <a:xfrm>
            <a:off x="303212" y="149703"/>
            <a:ext cx="1447800" cy="461665"/>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4</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marL="387350" indent="0" algn="ctr">
              <a:buNone/>
            </a:pPr>
            <a:r>
              <a:rPr lang="en-US" sz="3600" b="1" dirty="0">
                <a:solidFill>
                  <a:srgbClr val="FF0000"/>
                </a:solidFill>
              </a:rPr>
              <a:t>Literature Review  … cont.</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387350" indent="0" algn="just">
              <a:buNone/>
            </a:pPr>
            <a:r>
              <a:rPr lang="en-US" sz="2000" dirty="0"/>
              <a:t>The structure of a literature review should include the following:</a:t>
            </a:r>
          </a:p>
          <a:p>
            <a:pPr marL="690563" indent="-303213" algn="just">
              <a:buClr>
                <a:srgbClr val="FF0000"/>
              </a:buClr>
              <a:buFont typeface="Wingdings" panose="05000000000000000000" pitchFamily="2" charset="2"/>
              <a:buChar char="v"/>
            </a:pPr>
            <a:r>
              <a:rPr lang="en-US" sz="2000" dirty="0"/>
              <a:t>An overview of the subject, issue, or theory under consideration, along with the objectives of the literature review.</a:t>
            </a:r>
          </a:p>
          <a:p>
            <a:pPr marL="690563" indent="-303213" algn="just">
              <a:buClr>
                <a:srgbClr val="FF0000"/>
              </a:buClr>
              <a:buFont typeface="Wingdings" panose="05000000000000000000" pitchFamily="2" charset="2"/>
              <a:buChar char="v"/>
            </a:pPr>
            <a:r>
              <a:rPr lang="en-US" sz="2000" dirty="0"/>
              <a:t>Division of works under review into themes or categories [e.g. works that support a particular position, those against, and those offering alternative approaches entirely].</a:t>
            </a:r>
          </a:p>
          <a:p>
            <a:pPr marL="690563" indent="-303213" algn="just">
              <a:buClr>
                <a:srgbClr val="FF0000"/>
              </a:buClr>
              <a:buFont typeface="Wingdings" panose="05000000000000000000" pitchFamily="2" charset="2"/>
              <a:buChar char="v"/>
            </a:pPr>
            <a:r>
              <a:rPr lang="en-US" sz="2000" dirty="0"/>
              <a:t>An explanation of how each work is similar to and how it varies from the others.</a:t>
            </a:r>
          </a:p>
          <a:p>
            <a:pPr marL="690563" indent="-303213" algn="just">
              <a:buClr>
                <a:srgbClr val="FF0000"/>
              </a:buClr>
              <a:buFont typeface="Wingdings" panose="05000000000000000000" pitchFamily="2" charset="2"/>
              <a:buChar char="v"/>
            </a:pPr>
            <a:r>
              <a:rPr lang="en-US" sz="2000" dirty="0"/>
              <a:t>Conclusions as to which pieces are best considered in their argument, are most convincing of their opinions, and make the greatest contribution to the understanding and development of their area of research.</a:t>
            </a:r>
          </a:p>
          <a:p>
            <a:pPr marL="690563" indent="-303213" algn="just">
              <a:buClr>
                <a:srgbClr val="FF0000"/>
              </a:buClr>
              <a:buFont typeface="Wingdings" panose="05000000000000000000" pitchFamily="2" charset="2"/>
              <a:buChar char="v"/>
            </a:pPr>
            <a:endParaRPr lang="en-US" sz="2000"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10</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0274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Literature Review  … cont.</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92500" lnSpcReduction="10000"/>
          </a:bodyPr>
          <a:lstStyle/>
          <a:p>
            <a:pPr marL="387350" indent="0" algn="just">
              <a:spcBef>
                <a:spcPts val="600"/>
              </a:spcBef>
              <a:buNone/>
            </a:pPr>
            <a:r>
              <a:rPr lang="en-US" sz="2000" b="1" dirty="0"/>
              <a:t>Common Mistakes to Avoid:</a:t>
            </a:r>
          </a:p>
          <a:p>
            <a:pPr marL="690563" indent="-303213" algn="just">
              <a:lnSpc>
                <a:spcPct val="115000"/>
              </a:lnSpc>
              <a:spcBef>
                <a:spcPts val="600"/>
              </a:spcBef>
              <a:buClr>
                <a:srgbClr val="FF0000"/>
              </a:buClr>
              <a:buFont typeface="Wingdings" panose="05000000000000000000" pitchFamily="2" charset="2"/>
              <a:buChar char="v"/>
            </a:pPr>
            <a:r>
              <a:rPr lang="en-US" sz="2000" dirty="0"/>
              <a:t>Sources in your literature review do not clearly relate to the research problem.</a:t>
            </a:r>
          </a:p>
          <a:p>
            <a:pPr marL="690563" indent="-303213" algn="just">
              <a:lnSpc>
                <a:spcPct val="115000"/>
              </a:lnSpc>
              <a:spcBef>
                <a:spcPts val="600"/>
              </a:spcBef>
              <a:buClr>
                <a:srgbClr val="FF0000"/>
              </a:buClr>
              <a:buFont typeface="Wingdings" panose="05000000000000000000" pitchFamily="2" charset="2"/>
              <a:buChar char="v"/>
            </a:pPr>
            <a:r>
              <a:rPr lang="en-US" sz="2000" dirty="0"/>
              <a:t>You do not take sufficient time to define and identify the most relevant sources to use in the literature review related to the research problem.</a:t>
            </a:r>
          </a:p>
          <a:p>
            <a:pPr marL="690563" indent="-303213" algn="just">
              <a:lnSpc>
                <a:spcPct val="115000"/>
              </a:lnSpc>
              <a:spcBef>
                <a:spcPts val="600"/>
              </a:spcBef>
              <a:buClr>
                <a:srgbClr val="FF0000"/>
              </a:buClr>
              <a:buFont typeface="Wingdings" panose="05000000000000000000" pitchFamily="2" charset="2"/>
              <a:buChar char="v"/>
            </a:pPr>
            <a:r>
              <a:rPr lang="en-US" sz="2000" dirty="0"/>
              <a:t>Relies exclusively on secondary analytical sources rather than including relevant primary research studies or data.</a:t>
            </a:r>
          </a:p>
          <a:p>
            <a:pPr marL="690563" indent="-303213" algn="just">
              <a:lnSpc>
                <a:spcPct val="115000"/>
              </a:lnSpc>
              <a:spcBef>
                <a:spcPts val="600"/>
              </a:spcBef>
              <a:buClr>
                <a:srgbClr val="FF0000"/>
              </a:buClr>
              <a:buFont typeface="Wingdings" panose="05000000000000000000" pitchFamily="2" charset="2"/>
              <a:buChar char="v"/>
            </a:pPr>
            <a:r>
              <a:rPr lang="en-US" sz="2000" dirty="0"/>
              <a:t>Uncritically accepts another researcher's findings and interpretations as valid, rather than examining critically all aspects of the research design and analysis.</a:t>
            </a:r>
          </a:p>
          <a:p>
            <a:pPr marL="690563" indent="-303213" algn="just">
              <a:lnSpc>
                <a:spcPct val="115000"/>
              </a:lnSpc>
              <a:spcBef>
                <a:spcPts val="600"/>
              </a:spcBef>
              <a:buClr>
                <a:srgbClr val="FF0000"/>
              </a:buClr>
              <a:buFont typeface="Wingdings" panose="05000000000000000000" pitchFamily="2" charset="2"/>
              <a:buChar char="v"/>
            </a:pPr>
            <a:r>
              <a:rPr lang="en-US" sz="2000" dirty="0"/>
              <a:t>Does not describe the search procedures that were used in identifying the literature to review.</a:t>
            </a:r>
          </a:p>
          <a:p>
            <a:pPr marL="690563" indent="-303213" algn="just">
              <a:lnSpc>
                <a:spcPct val="115000"/>
              </a:lnSpc>
              <a:spcBef>
                <a:spcPts val="600"/>
              </a:spcBef>
              <a:buClr>
                <a:srgbClr val="FF0000"/>
              </a:buClr>
              <a:buFont typeface="Wingdings" panose="05000000000000000000" pitchFamily="2" charset="2"/>
              <a:buChar char="v"/>
            </a:pPr>
            <a:r>
              <a:rPr lang="en-US" sz="2000" dirty="0"/>
              <a:t>Reports isolated statistical results rather than synthesizing them in chi-squared or meta-analytic methods.</a:t>
            </a:r>
          </a:p>
          <a:p>
            <a:pPr marL="690563" indent="-303213" algn="just">
              <a:lnSpc>
                <a:spcPct val="115000"/>
              </a:lnSpc>
              <a:spcBef>
                <a:spcPts val="600"/>
              </a:spcBef>
              <a:buClr>
                <a:srgbClr val="FF0000"/>
              </a:buClr>
              <a:buFont typeface="Wingdings" panose="05000000000000000000" pitchFamily="2" charset="2"/>
              <a:buChar char="v"/>
            </a:pPr>
            <a:r>
              <a:rPr lang="en-US" sz="2000" dirty="0"/>
              <a:t>Only includes research that validates assumptions and does not consider contrary findings and alternative interpretations found in the literature.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11</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4876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marL="387350" indent="0" algn="ctr">
              <a:spcBef>
                <a:spcPts val="600"/>
              </a:spcBef>
              <a:buNone/>
            </a:pPr>
            <a:r>
              <a:rPr lang="en-US" sz="3200" b="1" dirty="0">
                <a:solidFill>
                  <a:srgbClr val="FF0000"/>
                </a:solidFill>
              </a:rPr>
              <a:t>Results Section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387350" indent="0" algn="just">
              <a:spcBef>
                <a:spcPts val="600"/>
              </a:spcBef>
              <a:buNone/>
            </a:pPr>
            <a:endParaRPr lang="en-US" sz="2000" b="1" dirty="0"/>
          </a:p>
          <a:p>
            <a:pPr marL="690563" indent="-303213" algn="just">
              <a:lnSpc>
                <a:spcPct val="115000"/>
              </a:lnSpc>
              <a:spcBef>
                <a:spcPts val="600"/>
              </a:spcBef>
              <a:buClr>
                <a:srgbClr val="FF0000"/>
              </a:buClr>
              <a:buFont typeface="Wingdings" panose="05000000000000000000" pitchFamily="2" charset="2"/>
              <a:buChar char="v"/>
            </a:pPr>
            <a:r>
              <a:rPr lang="en-US" sz="2100" dirty="0"/>
              <a:t>The </a:t>
            </a:r>
            <a:r>
              <a:rPr lang="en-US" sz="2100" b="1" dirty="0">
                <a:solidFill>
                  <a:srgbClr val="FF0000"/>
                </a:solidFill>
              </a:rPr>
              <a:t>results section</a:t>
            </a:r>
            <a:r>
              <a:rPr lang="en-US" sz="2100" dirty="0"/>
              <a:t> of a scientific research paper represents the core findings of a study derived from the methods applied to gather and analyze information. </a:t>
            </a:r>
          </a:p>
          <a:p>
            <a:pPr marL="690563" indent="-303213" algn="just">
              <a:lnSpc>
                <a:spcPct val="115000"/>
              </a:lnSpc>
              <a:spcBef>
                <a:spcPts val="600"/>
              </a:spcBef>
              <a:buClr>
                <a:srgbClr val="FF0000"/>
              </a:buClr>
              <a:buFont typeface="Wingdings" panose="05000000000000000000" pitchFamily="2" charset="2"/>
              <a:buChar char="v"/>
            </a:pPr>
            <a:r>
              <a:rPr lang="en-US" sz="2100" dirty="0"/>
              <a:t>It presents these findings in a logical sequence without bias (</a:t>
            </a:r>
            <a:r>
              <a:rPr lang="ar-IQ" sz="2100" dirty="0"/>
              <a:t>انحياز</a:t>
            </a:r>
            <a:r>
              <a:rPr lang="en-US" sz="2100" dirty="0"/>
              <a:t>) or interpretation(</a:t>
            </a:r>
            <a:r>
              <a:rPr lang="ar-IQ" sz="2100" dirty="0"/>
              <a:t>ترجمة او نقل</a:t>
            </a:r>
            <a:r>
              <a:rPr lang="en-US" sz="2100" dirty="0"/>
              <a:t>) from the author.</a:t>
            </a:r>
          </a:p>
          <a:p>
            <a:pPr marL="690563" indent="-303213" algn="just">
              <a:lnSpc>
                <a:spcPct val="115000"/>
              </a:lnSpc>
              <a:spcBef>
                <a:spcPts val="600"/>
              </a:spcBef>
              <a:buClr>
                <a:srgbClr val="FF0000"/>
              </a:buClr>
              <a:buFont typeface="Wingdings" panose="05000000000000000000" pitchFamily="2" charset="2"/>
              <a:buChar char="v"/>
            </a:pPr>
            <a:r>
              <a:rPr lang="en-US" sz="2100" dirty="0"/>
              <a:t>A major purpose of the Results section is to break down the data into sentences that show its significance to the research question(s).</a:t>
            </a:r>
            <a:endParaRPr lang="ar-IQ" sz="2100" dirty="0"/>
          </a:p>
          <a:p>
            <a:pPr marL="690563" indent="-303213" algn="just">
              <a:lnSpc>
                <a:spcPct val="115000"/>
              </a:lnSpc>
              <a:spcBef>
                <a:spcPts val="600"/>
              </a:spcBef>
              <a:buClr>
                <a:srgbClr val="FF0000"/>
              </a:buClr>
              <a:buFont typeface="Wingdings" panose="05000000000000000000" pitchFamily="2" charset="2"/>
              <a:buChar char="v"/>
            </a:pPr>
            <a:r>
              <a:rPr lang="en-US" sz="2100" dirty="0"/>
              <a:t>Interpretation and evaluation of the results appears in the Discussion section, although the Results and Discussion are presented together in many journals.  </a:t>
            </a:r>
          </a:p>
          <a:p>
            <a:pPr marL="690563" indent="-303213" algn="just">
              <a:lnSpc>
                <a:spcPct val="115000"/>
              </a:lnSpc>
              <a:spcBef>
                <a:spcPts val="600"/>
              </a:spcBef>
              <a:buClr>
                <a:srgbClr val="FF0000"/>
              </a:buClr>
              <a:buFont typeface="Wingdings" panose="05000000000000000000" pitchFamily="2" charset="2"/>
              <a:buChar char="v"/>
            </a:pPr>
            <a:endParaRPr lang="en-US" sz="2000"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6036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Results Section … cont.</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387350" indent="0" algn="just">
              <a:spcBef>
                <a:spcPts val="600"/>
              </a:spcBef>
              <a:buNone/>
            </a:pPr>
            <a:r>
              <a:rPr lang="en-US" sz="2100" b="1" dirty="0"/>
              <a:t>What is included in the Results?</a:t>
            </a:r>
          </a:p>
          <a:p>
            <a:pPr marL="387350" indent="0" algn="just">
              <a:spcBef>
                <a:spcPts val="600"/>
              </a:spcBef>
              <a:buNone/>
            </a:pPr>
            <a:r>
              <a:rPr lang="en-US" sz="2100" dirty="0"/>
              <a:t>The Results section should include the findings of your study and ONLY the findings of your study. The findings include:</a:t>
            </a:r>
          </a:p>
          <a:p>
            <a:pPr marL="690563" indent="-303213" algn="just">
              <a:lnSpc>
                <a:spcPct val="115000"/>
              </a:lnSpc>
              <a:spcBef>
                <a:spcPts val="600"/>
              </a:spcBef>
              <a:buClr>
                <a:srgbClr val="FF0000"/>
              </a:buClr>
              <a:buFont typeface="Wingdings" panose="05000000000000000000" pitchFamily="2" charset="2"/>
              <a:buChar char="v"/>
            </a:pPr>
            <a:r>
              <a:rPr lang="en-US" sz="2100" dirty="0"/>
              <a:t>Data presented in tables, charts, graphs, and other figures (may be placed among research text or on a separate page)</a:t>
            </a:r>
          </a:p>
          <a:p>
            <a:pPr marL="690563" indent="-303213" algn="just">
              <a:lnSpc>
                <a:spcPct val="115000"/>
              </a:lnSpc>
              <a:spcBef>
                <a:spcPts val="600"/>
              </a:spcBef>
              <a:buClr>
                <a:srgbClr val="FF0000"/>
              </a:buClr>
              <a:buFont typeface="Wingdings" panose="05000000000000000000" pitchFamily="2" charset="2"/>
              <a:buChar char="v"/>
            </a:pPr>
            <a:r>
              <a:rPr lang="en-US" sz="2100" dirty="0"/>
              <a:t>A contextual analysis of this data explaining its meaning in sentence form.</a:t>
            </a:r>
          </a:p>
          <a:p>
            <a:pPr marL="690563" indent="-303213" algn="just">
              <a:lnSpc>
                <a:spcPct val="115000"/>
              </a:lnSpc>
              <a:spcBef>
                <a:spcPts val="600"/>
              </a:spcBef>
              <a:buClr>
                <a:srgbClr val="FF0000"/>
              </a:buClr>
              <a:buFont typeface="Wingdings" panose="05000000000000000000" pitchFamily="2" charset="2"/>
              <a:buChar char="v"/>
            </a:pPr>
            <a:r>
              <a:rPr lang="en-US" sz="2100" dirty="0"/>
              <a:t>Report on data collection, recruitment, and/or participants.</a:t>
            </a:r>
          </a:p>
          <a:p>
            <a:pPr marL="690563" indent="-303213" algn="just">
              <a:lnSpc>
                <a:spcPct val="115000"/>
              </a:lnSpc>
              <a:spcBef>
                <a:spcPts val="600"/>
              </a:spcBef>
              <a:buClr>
                <a:srgbClr val="FF0000"/>
              </a:buClr>
              <a:buFont typeface="Wingdings" panose="05000000000000000000" pitchFamily="2" charset="2"/>
              <a:buChar char="v"/>
            </a:pPr>
            <a:r>
              <a:rPr lang="en-US" sz="2100" dirty="0"/>
              <a:t>Data that corresponds to the central research question(s).</a:t>
            </a:r>
          </a:p>
          <a:p>
            <a:pPr marL="690563" indent="-303213" algn="just">
              <a:lnSpc>
                <a:spcPct val="115000"/>
              </a:lnSpc>
              <a:spcBef>
                <a:spcPts val="600"/>
              </a:spcBef>
              <a:buClr>
                <a:srgbClr val="FF0000"/>
              </a:buClr>
              <a:buFont typeface="Wingdings" panose="05000000000000000000" pitchFamily="2" charset="2"/>
              <a:buChar char="v"/>
            </a:pPr>
            <a:r>
              <a:rPr lang="en-US" sz="2100" dirty="0"/>
              <a:t>Secondary findings (secondary outcomes, subgroup analyses, etc.)  </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1396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Steps for Composing the Results Section</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92500" lnSpcReduction="20000"/>
          </a:bodyPr>
          <a:lstStyle/>
          <a:p>
            <a:pPr marL="342900" indent="-342900" algn="just">
              <a:buAutoNum type="arabicPeriod"/>
            </a:pPr>
            <a:r>
              <a:rPr lang="en-US" sz="2000" b="1" dirty="0">
                <a:latin typeface="Times New Roman" panose="02020603050405020304" pitchFamily="18" charset="0"/>
                <a:cs typeface="Times New Roman" panose="02020603050405020304" pitchFamily="18" charset="0"/>
              </a:rPr>
              <a:t>Consult the guidelines or instructions that the target journal or publisher provides authors and read research papers it has published, especially those with similar topics, methods, or results to your study.</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guidelines will generally outline specific requirements for the results or findings section, and the published articles will provide sound examples of successful approaches.</a:t>
            </a:r>
          </a:p>
          <a:p>
            <a:pPr marL="457200" indent="-457200" algn="just">
              <a:buFont typeface="+mj-lt"/>
              <a:buAutoNum type="arabicPeriod" startAt="2"/>
            </a:pPr>
            <a:r>
              <a:rPr lang="en-US" sz="2000" b="1" dirty="0">
                <a:latin typeface="Times New Roman" panose="02020603050405020304" pitchFamily="18" charset="0"/>
                <a:cs typeface="Times New Roman" panose="02020603050405020304" pitchFamily="18" charset="0"/>
              </a:rPr>
              <a:t>Consider your research results in relation to the journal’s requirements and catalogue your results.</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Focus on experimental results and other findings that are especially relevant to your research questions and objectives and include them even if they are unexpected or do not support your ideas and hypotheses.</a:t>
            </a:r>
          </a:p>
          <a:p>
            <a:pPr marL="457200" indent="-457200" algn="just">
              <a:buFont typeface="+mj-lt"/>
              <a:buAutoNum type="arabicPeriod" startAt="3"/>
            </a:pPr>
            <a:r>
              <a:rPr lang="en-US" sz="2100" b="1" dirty="0">
                <a:latin typeface="Times New Roman" panose="02020603050405020304" pitchFamily="18" charset="0"/>
                <a:cs typeface="Times New Roman" panose="02020603050405020304" pitchFamily="18" charset="0"/>
              </a:rPr>
              <a:t>Design figures and tables to present and illustrate your data.</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Tables and figures should be numbered according to the order in which they are mentioned in the main text of the paper.</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Information in figures should be relatively self-explanatory (with the aid of captions), and their design should include all definitions and other information necessary for readers to understand the findings without reading all of the text.</a:t>
            </a:r>
          </a:p>
          <a:p>
            <a:pPr marL="341313" indent="-53975" algn="just"/>
            <a:endParaRPr lang="en-US" sz="16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7474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Steps for Composing the Results Section</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457200" indent="-457200" algn="just">
              <a:buFont typeface="+mj-lt"/>
              <a:buAutoNum type="arabicPeriod" startAt="4"/>
            </a:pPr>
            <a:r>
              <a:rPr lang="en-US" sz="2200" b="1" dirty="0">
                <a:latin typeface="Times New Roman" panose="02020603050405020304" pitchFamily="18" charset="0"/>
                <a:cs typeface="Times New Roman" panose="02020603050405020304" pitchFamily="18" charset="0"/>
              </a:rPr>
              <a:t>Draft your Results section using the findings and figures you have organized.</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goal is to communicate this complex information as clearly and precisely as possible; precise and compact phrases and sentences are most effective.</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the opening paragraph of this section, restate your research questions or aims to focus the reader’s attention to what the results are trying to show.</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Try to write in the past tense and the active voice to relay the findings since the research has already been done and the agent is usually clear. This will ensure that your explanations are also clear and logical.</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Make sure that any specialized terminology or abbreviation you have used here has been defined and clarified in the Introduction section.</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0877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Steps for Composing the Results Section</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85000" lnSpcReduction="10000"/>
          </a:bodyPr>
          <a:lstStyle/>
          <a:p>
            <a:pPr marL="457200" indent="-457200" algn="just">
              <a:buFont typeface="+mj-lt"/>
              <a:buAutoNum type="arabicPeriod" startAt="5"/>
            </a:pPr>
            <a:r>
              <a:rPr lang="en-US" b="1" dirty="0">
                <a:latin typeface="Times New Roman" panose="02020603050405020304" pitchFamily="18" charset="0"/>
                <a:cs typeface="Times New Roman" panose="02020603050405020304" pitchFamily="18" charset="0"/>
              </a:rPr>
              <a:t>Review your draft; edit and revise until it reports results exactly as you would like to have them reported to your readers.</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Double-check the accuracy and consistency of all the data, as well as all of the visual elements included.</a:t>
            </a:r>
          </a:p>
          <a:p>
            <a:pPr marL="1084262"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Read your draft aloud to catch language errors (grammar, spelling, and mechanics).</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Ensure that your results are presented in the best order to focus on objectives and prepare readers for interpretations, valuations, and recommendations in the Discussion section. </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Look back over the paper’s Introduction and background while anticipating the Discussion and Conclusion sections to ensure that the presentation of your results is consistent and effective.</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Consider seeking additional guidance on your paper. Find additional readers to look over your Results section and see if it can be improved in any way. Peers, professors, or qualified experts can provide valuable insights.</a:t>
            </a:r>
          </a:p>
          <a:p>
            <a:pPr marL="1084262" indent="-342900" algn="just">
              <a:lnSpc>
                <a:spcPct val="10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One excellent option is to use a professional academic editing service such as </a:t>
            </a:r>
            <a:r>
              <a:rPr lang="en-US" sz="2000" dirty="0" err="1">
                <a:solidFill>
                  <a:srgbClr val="0070C0"/>
                </a:solidFill>
                <a:latin typeface="Times New Roman" panose="02020603050405020304" pitchFamily="18" charset="0"/>
                <a:cs typeface="Times New Roman" panose="02020603050405020304" pitchFamily="18" charset="0"/>
              </a:rPr>
              <a:t>Wordvice</a:t>
            </a:r>
            <a:r>
              <a:rPr lang="en-US" sz="2000" dirty="0">
                <a:latin typeface="Times New Roman" panose="02020603050405020304" pitchFamily="18" charset="0"/>
                <a:cs typeface="Times New Roman" panose="02020603050405020304" pitchFamily="18" charset="0"/>
              </a:rPr>
              <a:t>. With hundreds of qualified editors from dozens of scientific fields, </a:t>
            </a:r>
            <a:r>
              <a:rPr lang="en-US" sz="2000" dirty="0" err="1">
                <a:solidFill>
                  <a:srgbClr val="0070C0"/>
                </a:solidFill>
                <a:latin typeface="Times New Roman" panose="02020603050405020304" pitchFamily="18" charset="0"/>
                <a:cs typeface="Times New Roman" panose="02020603050405020304" pitchFamily="18" charset="0"/>
              </a:rPr>
              <a:t>Wordvice</a:t>
            </a:r>
            <a:r>
              <a:rPr lang="en-US" sz="2000" dirty="0">
                <a:latin typeface="Times New Roman" panose="02020603050405020304" pitchFamily="18" charset="0"/>
                <a:cs typeface="Times New Roman" panose="02020603050405020304" pitchFamily="18" charset="0"/>
              </a:rPr>
              <a:t> has helped thousands of authors revise their manuscripts and get accepted into their target journals.</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1515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The Discussion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92500" lnSpcReduction="20000"/>
          </a:bodyPr>
          <a:lstStyle/>
          <a:p>
            <a:pPr marL="509588" indent="-336550" algn="just">
              <a:lnSpc>
                <a:spcPct val="110000"/>
              </a:lnSpc>
              <a:spcBef>
                <a:spcPts val="120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purpose of the discussion is to interpret and describe the significance of your findings in light of what was already known about the research problem being investigated, and to explain any new understanding or fresh insights about the problem after you've taken the findings into consideration. </a:t>
            </a:r>
          </a:p>
          <a:p>
            <a:pPr marL="509588" indent="-336550" algn="just">
              <a:lnSpc>
                <a:spcPct val="110000"/>
              </a:lnSpc>
              <a:spcBef>
                <a:spcPts val="120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discussion should always explain how your study has moved the reader's understanding of the research problem forward from where you left them at the end of the introduction.</a:t>
            </a:r>
          </a:p>
          <a:p>
            <a:pPr marL="509588" indent="-336550" algn="just">
              <a:lnSpc>
                <a:spcPct val="110000"/>
              </a:lnSpc>
              <a:spcBef>
                <a:spcPts val="120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These are the general rules you should adopt when composing your discussion of the results:</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Do not be verbose (</a:t>
            </a:r>
            <a:r>
              <a:rPr lang="ar-IQ" sz="2000" dirty="0">
                <a:latin typeface="Times New Roman" panose="02020603050405020304" pitchFamily="18" charset="0"/>
                <a:cs typeface="Times New Roman" panose="02020603050405020304" pitchFamily="18" charset="0"/>
              </a:rPr>
              <a:t>اسهاب</a:t>
            </a:r>
            <a:r>
              <a:rPr lang="en-US" sz="2000" dirty="0">
                <a:latin typeface="Times New Roman" panose="02020603050405020304" pitchFamily="18" charset="0"/>
                <a:cs typeface="Times New Roman" panose="02020603050405020304" pitchFamily="18" charset="0"/>
              </a:rPr>
              <a:t>) or repetitive.</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Be concise and make your points clearly.</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Avoid using jargon (</a:t>
            </a:r>
            <a:r>
              <a:rPr lang="ar-IQ" sz="2000" dirty="0">
                <a:latin typeface="Times New Roman" panose="02020603050405020304" pitchFamily="18" charset="0"/>
                <a:cs typeface="Times New Roman" panose="02020603050405020304" pitchFamily="18" charset="0"/>
              </a:rPr>
              <a:t>لغة محلية</a:t>
            </a:r>
            <a:r>
              <a:rPr lang="en-US" sz="2000" dirty="0">
                <a:latin typeface="Times New Roman" panose="02020603050405020304" pitchFamily="18" charset="0"/>
                <a:cs typeface="Times New Roman" panose="02020603050405020304" pitchFamily="18" charset="0"/>
              </a:rPr>
              <a:t>).</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Follow a logical stream of thought.</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Use the present verb tense, especially for established facts; however, refer to specific works and references in the past tense.</a:t>
            </a:r>
          </a:p>
          <a:p>
            <a:pPr marL="914400" indent="-403225" algn="just">
              <a:lnSpc>
                <a:spcPct val="110000"/>
              </a:lnSpc>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needed, use subheadings to help organize your presentation or to group your interpretations into themes.</a:t>
            </a:r>
          </a:p>
          <a:p>
            <a:pPr marL="1084262" indent="-342900" algn="just">
              <a:buFont typeface="Wingdings" panose="05000000000000000000" pitchFamily="2" charset="2"/>
              <a:buChar char="q"/>
            </a:pPr>
            <a:endParaRPr lang="en-US" sz="12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17</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014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The Discussion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92500" lnSpcReduction="10000"/>
          </a:bodyPr>
          <a:lstStyle/>
          <a:p>
            <a:pPr marL="173038" indent="0" algn="just">
              <a:lnSpc>
                <a:spcPct val="110000"/>
              </a:lnSpc>
              <a:spcBef>
                <a:spcPts val="1200"/>
              </a:spcBef>
              <a:buNone/>
            </a:pPr>
            <a:r>
              <a:rPr lang="en-US" sz="2600" b="1" dirty="0">
                <a:latin typeface="Times New Roman" panose="02020603050405020304" pitchFamily="18" charset="0"/>
                <a:cs typeface="Times New Roman" panose="02020603050405020304" pitchFamily="18" charset="0"/>
              </a:rPr>
              <a:t>The content of the discussion section of your paper most often includes:</a:t>
            </a:r>
          </a:p>
          <a:p>
            <a:pPr marL="509588" indent="-336550" algn="just">
              <a:lnSpc>
                <a:spcPct val="110000"/>
              </a:lnSpc>
              <a:spcBef>
                <a:spcPts val="1200"/>
              </a:spcBef>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Explanation of results</a:t>
            </a:r>
            <a:r>
              <a:rPr lang="en-US" sz="2000" dirty="0">
                <a:latin typeface="Times New Roman" panose="02020603050405020304" pitchFamily="18" charset="0"/>
                <a:cs typeface="Times New Roman" panose="02020603050405020304" pitchFamily="18" charset="0"/>
              </a:rPr>
              <a:t>: comment on whether or not the results were expected and present explanations for the results; go into greater depth when explaining findings that were unexpected or especially profound. If appropriate, note any unusual or unanticipated patterns or trends that emerged from your results and explain their meaning.</a:t>
            </a:r>
          </a:p>
          <a:p>
            <a:pPr marL="509588" indent="-336550" algn="just">
              <a:lnSpc>
                <a:spcPct val="110000"/>
              </a:lnSpc>
              <a:spcBef>
                <a:spcPts val="1200"/>
              </a:spcBef>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References to previous research</a:t>
            </a:r>
            <a:r>
              <a:rPr lang="en-US" sz="2000" dirty="0">
                <a:latin typeface="Times New Roman" panose="02020603050405020304" pitchFamily="18" charset="0"/>
                <a:cs typeface="Times New Roman" panose="02020603050405020304" pitchFamily="18" charset="0"/>
              </a:rPr>
              <a:t>: compare your results with the findings from other studies, or use the studies to support a claim. This can include re-visiting key sources already cited in your literature review section, or, save them to cite later in the discussion section if they are more important to compare with your results than being part of the general research you cited to provide context and background information.</a:t>
            </a:r>
          </a:p>
          <a:p>
            <a:pPr marL="509588" indent="-336550" algn="just">
              <a:lnSpc>
                <a:spcPct val="110000"/>
              </a:lnSpc>
              <a:spcBef>
                <a:spcPts val="1200"/>
              </a:spcBef>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Deduction</a:t>
            </a:r>
            <a:r>
              <a:rPr lang="en-US" sz="2000" dirty="0">
                <a:latin typeface="Times New Roman" panose="02020603050405020304" pitchFamily="18" charset="0"/>
                <a:cs typeface="Times New Roman" panose="02020603050405020304" pitchFamily="18" charset="0"/>
              </a:rPr>
              <a:t>: a claim for how the results can be applied more generally. For example, describing lessons learned, proposing recommendations that can help improve a situation, or recommending best practices.</a:t>
            </a:r>
          </a:p>
          <a:p>
            <a:pPr marL="509588" indent="-336550" algn="just">
              <a:lnSpc>
                <a:spcPct val="110000"/>
              </a:lnSpc>
              <a:spcBef>
                <a:spcPts val="1200"/>
              </a:spcBef>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Hypothesis</a:t>
            </a:r>
            <a:r>
              <a:rPr lang="en-US" sz="2000" dirty="0">
                <a:latin typeface="Times New Roman" panose="02020603050405020304" pitchFamily="18" charset="0"/>
                <a:cs typeface="Times New Roman" panose="02020603050405020304" pitchFamily="18" charset="0"/>
              </a:rPr>
              <a:t>: a more general claim or possible conclusion arising from the results [which may be proved or disproved in subsequent research].</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18</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43172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Organization and Structure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77500" lnSpcReduction="20000"/>
          </a:bodyPr>
          <a:lstStyle/>
          <a:p>
            <a:pPr marL="173038" indent="0" algn="just">
              <a:lnSpc>
                <a:spcPct val="110000"/>
              </a:lnSpc>
              <a:spcBef>
                <a:spcPts val="1200"/>
              </a:spcBef>
              <a:buNone/>
            </a:pPr>
            <a:r>
              <a:rPr lang="en-US" sz="2600" b="1" dirty="0">
                <a:latin typeface="Times New Roman" panose="02020603050405020304" pitchFamily="18" charset="0"/>
                <a:cs typeface="Times New Roman" panose="02020603050405020304" pitchFamily="18" charset="0"/>
              </a:rPr>
              <a:t>Keep the following sequential points in mind as you organize and write the discussion section of your paper.</a:t>
            </a:r>
          </a:p>
          <a:p>
            <a:pPr marL="568325" indent="-342900" algn="just">
              <a:lnSpc>
                <a:spcPct val="120000"/>
              </a:lnSpc>
              <a:spcBef>
                <a:spcPts val="1200"/>
              </a:spcBef>
              <a:buFont typeface="+mj-lt"/>
              <a:buAutoNum type="arabicPeriod"/>
            </a:pPr>
            <a:r>
              <a:rPr lang="en-US" sz="2200" dirty="0">
                <a:latin typeface="Times New Roman" panose="02020603050405020304" pitchFamily="18" charset="0"/>
                <a:cs typeface="Times New Roman" panose="02020603050405020304" pitchFamily="18" charset="0"/>
              </a:rPr>
              <a:t>Think of your discussion as an inverted pyramid. Organize the discussion from the general to the specific, linking your findings to the literature, then to theory, then to practice [if appropriate].</a:t>
            </a:r>
          </a:p>
          <a:p>
            <a:pPr marL="568325" indent="-342900" algn="just">
              <a:lnSpc>
                <a:spcPct val="120000"/>
              </a:lnSpc>
              <a:spcBef>
                <a:spcPts val="1200"/>
              </a:spcBef>
              <a:buFont typeface="+mj-lt"/>
              <a:buAutoNum type="arabicPeriod"/>
            </a:pPr>
            <a:r>
              <a:rPr lang="en-US" sz="2200" dirty="0">
                <a:latin typeface="Times New Roman" panose="02020603050405020304" pitchFamily="18" charset="0"/>
                <a:cs typeface="Times New Roman" panose="02020603050405020304" pitchFamily="18" charset="0"/>
              </a:rPr>
              <a:t>Use the same key terms, mode of narration, and verb tense [present] that you used when describing the research problem in the introduction.</a:t>
            </a:r>
          </a:p>
          <a:p>
            <a:pPr marL="568325" indent="-342900" algn="just">
              <a:lnSpc>
                <a:spcPct val="120000"/>
              </a:lnSpc>
              <a:spcBef>
                <a:spcPts val="1200"/>
              </a:spcBef>
              <a:buFont typeface="+mj-lt"/>
              <a:buAutoNum type="arabicPeriod"/>
            </a:pPr>
            <a:r>
              <a:rPr lang="en-US" sz="2200" dirty="0">
                <a:latin typeface="Times New Roman" panose="02020603050405020304" pitchFamily="18" charset="0"/>
                <a:cs typeface="Times New Roman" panose="02020603050405020304" pitchFamily="18" charset="0"/>
              </a:rPr>
              <a:t>Begin by briefly re-stating the research problem you were investigating and answer all of the research questions underpinning the problem that you posed in the introduction.</a:t>
            </a:r>
          </a:p>
          <a:p>
            <a:pPr marL="568325" indent="-342900" algn="just">
              <a:lnSpc>
                <a:spcPct val="120000"/>
              </a:lnSpc>
              <a:spcBef>
                <a:spcPts val="1200"/>
              </a:spcBef>
              <a:buFont typeface="+mj-lt"/>
              <a:buAutoNum type="arabicPeriod"/>
            </a:pPr>
            <a:r>
              <a:rPr lang="en-US" sz="2200" dirty="0">
                <a:latin typeface="Times New Roman" panose="02020603050405020304" pitchFamily="18" charset="0"/>
                <a:cs typeface="Times New Roman" panose="02020603050405020304" pitchFamily="18" charset="0"/>
              </a:rPr>
              <a:t>Describe the patterns, principles, and relationships shown by each major findings and place them in proper perspective. The sequencing of providing this information is important; first state the answer, then the relevant results, then cite the work of others. If appropriate, refer the reader to a figure or table to help enhance the interpretation of the data. </a:t>
            </a:r>
          </a:p>
          <a:p>
            <a:pPr marL="568325" indent="-342900" algn="just">
              <a:lnSpc>
                <a:spcPct val="120000"/>
              </a:lnSpc>
              <a:spcBef>
                <a:spcPts val="1200"/>
              </a:spcBef>
              <a:buFont typeface="+mj-lt"/>
              <a:buAutoNum type="arabicPeriod"/>
            </a:pPr>
            <a:r>
              <a:rPr lang="en-US" sz="2200" dirty="0">
                <a:latin typeface="Times New Roman" panose="02020603050405020304" pitchFamily="18" charset="0"/>
                <a:cs typeface="Times New Roman" panose="02020603050405020304" pitchFamily="18" charset="0"/>
              </a:rPr>
              <a:t>A good discussion section includes analysis of any unexpected findings. This paragraph should begin with a description of the unexpected finding, followed by a brief interpretation as to why you believe it appeared and, if necessary, its possible significance in relation to the overall study. </a:t>
            </a:r>
          </a:p>
          <a:p>
            <a:pPr marL="509588" indent="-336550" algn="just">
              <a:lnSpc>
                <a:spcPct val="110000"/>
              </a:lnSpc>
              <a:spcBef>
                <a:spcPts val="1200"/>
              </a:spcBef>
              <a:buFont typeface="Wingdings" panose="05000000000000000000" pitchFamily="2" charset="2"/>
              <a:buChar char="q"/>
            </a:pPr>
            <a:endParaRPr lang="en-US" sz="2100" b="1"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19</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950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BE0D-4002-45B3-A636-FC9B0989CB04}"/>
              </a:ext>
            </a:extLst>
          </p:cNvPr>
          <p:cNvSpPr>
            <a:spLocks noGrp="1"/>
          </p:cNvSpPr>
          <p:nvPr>
            <p:ph type="title"/>
          </p:nvPr>
        </p:nvSpPr>
        <p:spPr/>
        <p:txBody>
          <a:bodyPr/>
          <a:lstStyle/>
          <a:p>
            <a:pPr algn="ctr"/>
            <a:r>
              <a:rPr lang="en-US" sz="4400" b="1" dirty="0"/>
              <a:t>Criteria of Good Paper</a:t>
            </a:r>
            <a:endParaRPr lang="en-US" dirty="0"/>
          </a:p>
        </p:txBody>
      </p:sp>
      <p:pic>
        <p:nvPicPr>
          <p:cNvPr id="5" name="Content Placeholder 4">
            <a:extLst>
              <a:ext uri="{FF2B5EF4-FFF2-40B4-BE49-F238E27FC236}">
                <a16:creationId xmlns:a16="http://schemas.microsoft.com/office/drawing/2014/main" id="{D4E938C1-54F6-4B92-A57E-5F85CAD2B46E}"/>
              </a:ext>
            </a:extLst>
          </p:cNvPr>
          <p:cNvPicPr>
            <a:picLocks noGrp="1" noChangeAspect="1"/>
          </p:cNvPicPr>
          <p:nvPr>
            <p:ph idx="1"/>
          </p:nvPr>
        </p:nvPicPr>
        <p:blipFill>
          <a:blip r:embed="rId2"/>
          <a:stretch>
            <a:fillRect/>
          </a:stretch>
        </p:blipFill>
        <p:spPr>
          <a:xfrm>
            <a:off x="2007454" y="1701800"/>
            <a:ext cx="8377116" cy="4470400"/>
          </a:xfrm>
        </p:spPr>
      </p:pic>
    </p:spTree>
    <p:extLst>
      <p:ext uri="{BB962C8B-B14F-4D97-AF65-F5344CB8AC3E}">
        <p14:creationId xmlns:p14="http://schemas.microsoft.com/office/powerpoint/2010/main" val="767449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Organization and Structure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173038" indent="0" algn="just">
              <a:lnSpc>
                <a:spcPct val="110000"/>
              </a:lnSpc>
              <a:spcBef>
                <a:spcPts val="1200"/>
              </a:spcBef>
              <a:buNone/>
            </a:pPr>
            <a:r>
              <a:rPr lang="en-US" sz="2600" b="1" dirty="0">
                <a:latin typeface="Times New Roman" panose="02020603050405020304" pitchFamily="18" charset="0"/>
                <a:cs typeface="Times New Roman" panose="02020603050405020304" pitchFamily="18" charset="0"/>
              </a:rPr>
              <a:t>Keep the following sequential points in mind as you organize and write the discussion section of your paper.</a:t>
            </a:r>
          </a:p>
          <a:p>
            <a:pPr marL="682625" indent="-336550" algn="just">
              <a:buFont typeface="+mj-lt"/>
              <a:buAutoNum type="arabicPeriod" startAt="6"/>
            </a:pPr>
            <a:r>
              <a:rPr lang="en-US" sz="2000" dirty="0">
                <a:latin typeface="Times New Roman" panose="02020603050405020304" pitchFamily="18" charset="0"/>
                <a:cs typeface="Times New Roman" panose="02020603050405020304" pitchFamily="18" charset="0"/>
              </a:rPr>
              <a:t>Before concluding the discussion, identify potential limitations and weaknesses. Comment on their relative importance in relation to your overall interpretation of the results and, if necessary, note how they may affect the validity of the findings. Avoid using an apologetic tone; however, be honest and self-critical.</a:t>
            </a:r>
          </a:p>
          <a:p>
            <a:pPr marL="682625" indent="-336550" algn="just">
              <a:buFont typeface="+mj-lt"/>
              <a:buAutoNum type="arabicPeriod" startAt="6"/>
            </a:pPr>
            <a:r>
              <a:rPr lang="en-US" sz="2000" dirty="0">
                <a:latin typeface="Times New Roman" panose="02020603050405020304" pitchFamily="18" charset="0"/>
                <a:cs typeface="Times New Roman" panose="02020603050405020304" pitchFamily="18" charset="0"/>
              </a:rPr>
              <a:t>The discussion section should end with a concise summary of the principal implications of the findings regardless of statistical significance. Give a brief explanation about why you believe the findings and conclusions of your study are important and how they support broader knowledge or understanding of the research problem. . </a:t>
            </a:r>
          </a:p>
          <a:p>
            <a:pPr marL="509588" indent="-336550" algn="just">
              <a:lnSpc>
                <a:spcPct val="110000"/>
              </a:lnSpc>
              <a:spcBef>
                <a:spcPts val="1200"/>
              </a:spcBef>
              <a:buFont typeface="Wingdings" panose="05000000000000000000" pitchFamily="2" charset="2"/>
              <a:buChar char="q"/>
            </a:pPr>
            <a:endParaRPr lang="en-US" sz="2100" b="1"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20</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42147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Conclusions</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803275" indent="-303213"/>
            <a:r>
              <a:rPr lang="en-US" sz="2200" dirty="0"/>
              <a:t>Your conclusion is very important as it presents the final words of your assignment. It should leave the reader satisfied that you have provided a thorough, well-researched and reasoned response to the assignment question.</a:t>
            </a:r>
          </a:p>
          <a:p>
            <a:pPr marL="803275" indent="-303213"/>
            <a:r>
              <a:rPr lang="en-US" sz="2200" dirty="0"/>
              <a:t>Your conclusion should move from the specific to the general (Introductions move from general to specific). You can begin your conclusion by reformulating the thesis statement you wrote in your introduction. This will remind the reader of the purpose of your essay.</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21</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Arrow: Down 6">
            <a:extLst>
              <a:ext uri="{FF2B5EF4-FFF2-40B4-BE49-F238E27FC236}">
                <a16:creationId xmlns:a16="http://schemas.microsoft.com/office/drawing/2014/main" id="{98FB7E17-680F-4B47-88C3-E9BBE15DD166}"/>
              </a:ext>
            </a:extLst>
          </p:cNvPr>
          <p:cNvSpPr/>
          <p:nvPr/>
        </p:nvSpPr>
        <p:spPr>
          <a:xfrm>
            <a:off x="2513012" y="4399280"/>
            <a:ext cx="7162800" cy="1447800"/>
          </a:xfrm>
          <a:prstGeom prst="downArrow">
            <a:avLst>
              <a:gd name="adj1" fmla="val 50000"/>
              <a:gd name="adj2" fmla="val 47895"/>
            </a:avLst>
          </a:prstGeom>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Your conclusion should also include some or all of the following elements:</a:t>
            </a:r>
          </a:p>
        </p:txBody>
      </p:sp>
    </p:spTree>
    <p:extLst>
      <p:ext uri="{BB962C8B-B14F-4D97-AF65-F5344CB8AC3E}">
        <p14:creationId xmlns:p14="http://schemas.microsoft.com/office/powerpoint/2010/main" val="13499355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Conclusions</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890EC25A-74CA-48C4-96F8-F540E7B63BD3}"/>
              </a:ext>
            </a:extLst>
          </p:cNvPr>
          <p:cNvPicPr>
            <a:picLocks noChangeAspect="1"/>
          </p:cNvPicPr>
          <p:nvPr/>
        </p:nvPicPr>
        <p:blipFill>
          <a:blip r:embed="rId2"/>
          <a:stretch>
            <a:fillRect/>
          </a:stretch>
        </p:blipFill>
        <p:spPr>
          <a:xfrm>
            <a:off x="912812" y="1143000"/>
            <a:ext cx="10363200" cy="5075804"/>
          </a:xfrm>
          <a:prstGeom prst="rect">
            <a:avLst/>
          </a:prstGeom>
        </p:spPr>
      </p:pic>
    </p:spTree>
    <p:extLst>
      <p:ext uri="{BB962C8B-B14F-4D97-AF65-F5344CB8AC3E}">
        <p14:creationId xmlns:p14="http://schemas.microsoft.com/office/powerpoint/2010/main" val="3870665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Effective</a:t>
            </a:r>
            <a:r>
              <a:rPr lang="en-US" sz="1600" b="1" dirty="0">
                <a:solidFill>
                  <a:srgbClr val="FF0000"/>
                </a:solidFill>
              </a:rPr>
              <a:t>  </a:t>
            </a:r>
            <a:r>
              <a:rPr lang="en-US" sz="3200" b="1" dirty="0">
                <a:solidFill>
                  <a:srgbClr val="FF0000"/>
                </a:solidFill>
              </a:rPr>
              <a:t>Conclusions</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algn="just"/>
            <a:r>
              <a:rPr lang="en-US" b="1" dirty="0">
                <a:solidFill>
                  <a:srgbClr val="FF0000"/>
                </a:solidFill>
              </a:rPr>
              <a:t>An effective conclusion might do the following:  </a:t>
            </a:r>
          </a:p>
          <a:p>
            <a:pPr marL="690563" indent="-342900" algn="just">
              <a:buAutoNum type="arabicParenR"/>
            </a:pPr>
            <a:r>
              <a:rPr lang="en-US" dirty="0"/>
              <a:t>Tie together or demonstrate the relationship among the paper’s main ideas and reflect upon those ideas. </a:t>
            </a:r>
          </a:p>
          <a:p>
            <a:pPr marL="690563" indent="-342900" algn="just">
              <a:buAutoNum type="arabicParenR"/>
            </a:pPr>
            <a:r>
              <a:rPr lang="en-US" dirty="0"/>
              <a:t>Restate the paper’s main points (though not word-for-word) and their implications. </a:t>
            </a:r>
          </a:p>
          <a:p>
            <a:pPr marL="690563" indent="-342900" algn="just">
              <a:buAutoNum type="arabicParenR"/>
            </a:pPr>
            <a:r>
              <a:rPr lang="en-US" dirty="0"/>
              <a:t>Offer the reader a sense of closure. </a:t>
            </a:r>
          </a:p>
          <a:p>
            <a:pPr marL="690563" indent="-342900" algn="just">
              <a:buAutoNum type="arabicParenR"/>
            </a:pPr>
            <a:r>
              <a:rPr lang="en-US" dirty="0"/>
              <a:t>Challenge the reader to carefully evaluate your ideas and potentially act upon those ideas. </a:t>
            </a:r>
          </a:p>
          <a:p>
            <a:pPr marL="690563" indent="-342900" algn="just">
              <a:buAutoNum type="arabicParenR"/>
            </a:pPr>
            <a:r>
              <a:rPr lang="en-US" dirty="0"/>
              <a:t>Refer to an example to emphasize your point. </a:t>
            </a:r>
          </a:p>
          <a:p>
            <a:pPr algn="just"/>
            <a:r>
              <a:rPr lang="en-US" dirty="0"/>
              <a:t> </a:t>
            </a:r>
          </a:p>
          <a:p>
            <a:pPr algn="just"/>
            <a:r>
              <a:rPr lang="en-US" dirty="0"/>
              <a:t> </a:t>
            </a:r>
          </a:p>
          <a:p>
            <a:pPr marL="173038" indent="0" algn="just">
              <a:lnSpc>
                <a:spcPct val="110000"/>
              </a:lnSpc>
              <a:spcBef>
                <a:spcPts val="1200"/>
              </a:spcBef>
              <a:buNone/>
            </a:pPr>
            <a:r>
              <a:rPr lang="en-US" dirty="0">
                <a:latin typeface="Times New Roman" panose="02020603050405020304" pitchFamily="18" charset="0"/>
                <a:cs typeface="Times New Roman" panose="02020603050405020304" pitchFamily="18" charset="0"/>
              </a:rPr>
              <a:t>. </a:t>
            </a:r>
          </a:p>
          <a:p>
            <a:pPr marL="509588" indent="-336550" algn="just">
              <a:lnSpc>
                <a:spcPct val="110000"/>
              </a:lnSpc>
              <a:spcBef>
                <a:spcPts val="1200"/>
              </a:spcBef>
              <a:buFont typeface="Wingdings" panose="05000000000000000000" pitchFamily="2" charset="2"/>
              <a:buChar char="q"/>
            </a:pPr>
            <a:endParaRPr lang="en-US" b="1"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1922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Effective</a:t>
            </a:r>
            <a:r>
              <a:rPr lang="en-US" sz="1600" b="1" dirty="0">
                <a:solidFill>
                  <a:srgbClr val="FF0000"/>
                </a:solidFill>
              </a:rPr>
              <a:t>  </a:t>
            </a:r>
            <a:r>
              <a:rPr lang="en-US" sz="3200" b="1" dirty="0">
                <a:solidFill>
                  <a:srgbClr val="FF0000"/>
                </a:solidFill>
              </a:rPr>
              <a:t>Conclusions</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7A729B3B-A4C4-4579-B876-84AB4959F4FC}"/>
              </a:ext>
            </a:extLst>
          </p:cNvPr>
          <p:cNvPicPr>
            <a:picLocks noChangeAspect="1"/>
          </p:cNvPicPr>
          <p:nvPr/>
        </p:nvPicPr>
        <p:blipFill>
          <a:blip r:embed="rId2"/>
          <a:stretch>
            <a:fillRect/>
          </a:stretch>
        </p:blipFill>
        <p:spPr>
          <a:xfrm>
            <a:off x="1751012" y="1304764"/>
            <a:ext cx="7680584" cy="4257836"/>
          </a:xfrm>
          <a:prstGeom prst="rect">
            <a:avLst/>
          </a:prstGeom>
        </p:spPr>
      </p:pic>
      <p:sp>
        <p:nvSpPr>
          <p:cNvPr id="8" name="TextBox 7">
            <a:extLst>
              <a:ext uri="{FF2B5EF4-FFF2-40B4-BE49-F238E27FC236}">
                <a16:creationId xmlns:a16="http://schemas.microsoft.com/office/drawing/2014/main" id="{512973D4-C645-451B-B3B1-8808AD647245}"/>
              </a:ext>
            </a:extLst>
          </p:cNvPr>
          <p:cNvSpPr txBox="1"/>
          <p:nvPr/>
        </p:nvSpPr>
        <p:spPr>
          <a:xfrm>
            <a:off x="1068705" y="5567680"/>
            <a:ext cx="9372600" cy="707886"/>
          </a:xfrm>
          <a:prstGeom prst="rect">
            <a:avLst/>
          </a:prstGeom>
          <a:noFill/>
        </p:spPr>
        <p:txBody>
          <a:bodyPr wrap="square">
            <a:spAutoFit/>
          </a:bodyPr>
          <a:lstStyle/>
          <a:p>
            <a:pPr algn="just"/>
            <a:r>
              <a:rPr lang="en-US" sz="2000" dirty="0">
                <a:highlight>
                  <a:srgbClr val="FFFF00"/>
                </a:highlight>
              </a:rPr>
              <a:t>The conclusion is the last, yet not the easiest part of a research paper. It must summarize the whole paper and explain its main purpose. </a:t>
            </a:r>
          </a:p>
        </p:txBody>
      </p:sp>
    </p:spTree>
    <p:extLst>
      <p:ext uri="{BB962C8B-B14F-4D97-AF65-F5344CB8AC3E}">
        <p14:creationId xmlns:p14="http://schemas.microsoft.com/office/powerpoint/2010/main" val="1232346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dirty="0">
                <a:solidFill>
                  <a:srgbClr val="FF0000"/>
                </a:solidFill>
              </a:rPr>
              <a:t>Effective</a:t>
            </a:r>
            <a:r>
              <a:rPr lang="en-US" sz="1600" b="1" dirty="0">
                <a:solidFill>
                  <a:srgbClr val="FF0000"/>
                </a:solidFill>
              </a:rPr>
              <a:t>  </a:t>
            </a:r>
            <a:r>
              <a:rPr lang="en-US" sz="3200" b="1" dirty="0">
                <a:solidFill>
                  <a:srgbClr val="FF0000"/>
                </a:solidFill>
              </a:rPr>
              <a:t>Conclusions</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0" indent="0">
              <a:buNone/>
            </a:pPr>
            <a:r>
              <a:rPr lang="en-US" b="1" dirty="0"/>
              <a:t>One approach to writing a conclusion is to ask yourself a series of questions such as the following:   </a:t>
            </a:r>
          </a:p>
          <a:p>
            <a:pPr marL="893762" indent="-342900">
              <a:buFont typeface="Wingdings" panose="05000000000000000000" pitchFamily="2" charset="2"/>
              <a:buChar char="v"/>
            </a:pPr>
            <a:r>
              <a:rPr lang="en-US" sz="2000" b="1" dirty="0"/>
              <a:t>How</a:t>
            </a:r>
            <a:r>
              <a:rPr lang="en-US" sz="2000" dirty="0"/>
              <a:t> can I bring my paper’s ideas together in a meaningful, insightful fashion? </a:t>
            </a:r>
          </a:p>
          <a:p>
            <a:pPr marL="893762" indent="-342900">
              <a:buFont typeface="Wingdings" panose="05000000000000000000" pitchFamily="2" charset="2"/>
              <a:buChar char="v"/>
            </a:pPr>
            <a:r>
              <a:rPr lang="en-US" sz="2000" b="1" dirty="0"/>
              <a:t>What</a:t>
            </a:r>
            <a:r>
              <a:rPr lang="en-US" sz="2000" dirty="0"/>
              <a:t> are the last ideas that I want my reader to contemplate?   </a:t>
            </a:r>
          </a:p>
          <a:p>
            <a:pPr marL="893762" indent="-342900">
              <a:buFont typeface="Wingdings" panose="05000000000000000000" pitchFamily="2" charset="2"/>
              <a:buChar char="v"/>
            </a:pPr>
            <a:r>
              <a:rPr lang="en-US" sz="2000" b="1" dirty="0"/>
              <a:t>Why</a:t>
            </a:r>
            <a:r>
              <a:rPr lang="en-US" sz="2000" dirty="0"/>
              <a:t> do these ideas warrant the audience’s consideration?   </a:t>
            </a:r>
          </a:p>
          <a:p>
            <a:pPr marL="893762" indent="-342900">
              <a:buFont typeface="Wingdings" panose="05000000000000000000" pitchFamily="2" charset="2"/>
              <a:buChar char="v"/>
            </a:pPr>
            <a:r>
              <a:rPr lang="en-US" sz="2000" b="1" dirty="0"/>
              <a:t>What</a:t>
            </a:r>
            <a:r>
              <a:rPr lang="en-US" sz="2000" dirty="0"/>
              <a:t> is the final impression of my work that I wish to leave?  </a:t>
            </a:r>
          </a:p>
          <a:p>
            <a:pPr marL="893762" indent="-342900">
              <a:buFont typeface="Wingdings" panose="05000000000000000000" pitchFamily="2" charset="2"/>
              <a:buChar char="v"/>
            </a:pPr>
            <a:r>
              <a:rPr lang="en-US" sz="2000" b="1" dirty="0"/>
              <a:t>How</a:t>
            </a:r>
            <a:r>
              <a:rPr lang="en-US" sz="2000" dirty="0"/>
              <a:t> can I ensure that I am not introducing any unrelated ideas that stray from my topic? </a:t>
            </a:r>
            <a:endParaRPr lang="en-US" sz="2000" b="1"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8197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200" b="1">
                <a:solidFill>
                  <a:srgbClr val="FF0000"/>
                </a:solidFill>
              </a:rPr>
              <a:t>Example</a:t>
            </a:r>
            <a:endParaRPr lang="en-US" sz="3200" b="1" dirty="0">
              <a:solidFill>
                <a:srgbClr val="FF0000"/>
              </a:solidFill>
            </a:endParaRP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509588" indent="-336550" algn="just">
              <a:lnSpc>
                <a:spcPct val="110000"/>
              </a:lnSpc>
              <a:spcBef>
                <a:spcPts val="1200"/>
              </a:spcBef>
              <a:buFont typeface="Wingdings" panose="05000000000000000000" pitchFamily="2" charset="2"/>
              <a:buChar char="q"/>
            </a:pPr>
            <a:r>
              <a:rPr lang="en-US" sz="1600" dirty="0"/>
              <a:t>Here is a simple conclusion to illustrate how it works:</a:t>
            </a:r>
            <a:endParaRPr lang="en-US" sz="2100" b="1" dirty="0">
              <a:latin typeface="Times New Roman" panose="02020603050405020304" pitchFamily="18" charset="0"/>
              <a:cs typeface="Times New Roman" panose="02020603050405020304" pitchFamily="18" charset="0"/>
              <a:hlinkClick r:id="rId2"/>
            </a:endParaRPr>
          </a:p>
          <a:p>
            <a:pPr marL="509588" indent="-336550" algn="just">
              <a:lnSpc>
                <a:spcPct val="110000"/>
              </a:lnSpc>
              <a:spcBef>
                <a:spcPts val="1200"/>
              </a:spcBef>
              <a:buFont typeface="Wingdings" panose="05000000000000000000" pitchFamily="2" charset="2"/>
              <a:buChar char="q"/>
            </a:pPr>
            <a:r>
              <a:rPr lang="en-US" sz="2100" b="1" dirty="0">
                <a:latin typeface="Times New Roman" panose="02020603050405020304" pitchFamily="18" charset="0"/>
                <a:cs typeface="Times New Roman" panose="02020603050405020304" pitchFamily="18" charset="0"/>
                <a:hlinkClick r:id="rId2"/>
              </a:rPr>
              <a:t>https://study.sagepub.com/sites/default/files/annotated_model_essay_final.pdf</a:t>
            </a:r>
            <a:r>
              <a:rPr lang="en-US" sz="2100" b="1" dirty="0">
                <a:latin typeface="Times New Roman" panose="02020603050405020304" pitchFamily="18" charset="0"/>
                <a:cs typeface="Times New Roman" panose="02020603050405020304" pitchFamily="18" charset="0"/>
              </a:rPr>
              <a:t> </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4168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8FE07-5C52-45BA-ABE3-997299284A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4412" y="1193800"/>
            <a:ext cx="7934960" cy="4470400"/>
          </a:xfrm>
        </p:spPr>
      </p:pic>
    </p:spTree>
    <p:extLst>
      <p:ext uri="{BB962C8B-B14F-4D97-AF65-F5344CB8AC3E}">
        <p14:creationId xmlns:p14="http://schemas.microsoft.com/office/powerpoint/2010/main" val="40571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Title</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168275" indent="0">
              <a:lnSpc>
                <a:spcPct val="100000"/>
              </a:lnSpc>
              <a:spcBef>
                <a:spcPts val="600"/>
              </a:spcBef>
              <a:buNone/>
            </a:pPr>
            <a:endParaRPr lang="en-US" sz="2200" b="1" dirty="0">
              <a:solidFill>
                <a:srgbClr val="FF0000"/>
              </a:solidFill>
            </a:endParaRPr>
          </a:p>
          <a:p>
            <a:pPr marL="630238" indent="-461963" algn="just">
              <a:lnSpc>
                <a:spcPct val="100000"/>
              </a:lnSpc>
              <a:spcBef>
                <a:spcPts val="600"/>
              </a:spcBef>
              <a:buFont typeface="+mj-lt"/>
              <a:buAutoNum type="arabicPeriod"/>
            </a:pPr>
            <a:r>
              <a:rPr lang="en-US" sz="2200" dirty="0"/>
              <a:t>The title summarizes the main idea or ideas of your study.</a:t>
            </a:r>
          </a:p>
          <a:p>
            <a:pPr marL="630238" indent="-461963" algn="just">
              <a:lnSpc>
                <a:spcPct val="100000"/>
              </a:lnSpc>
              <a:spcBef>
                <a:spcPts val="600"/>
              </a:spcBef>
              <a:buFont typeface="+mj-lt"/>
              <a:buAutoNum type="arabicPeriod"/>
            </a:pPr>
            <a:r>
              <a:rPr lang="en-US" sz="2200" dirty="0"/>
              <a:t>A good title contains the fewest possible words that adequately describe the contents and/or purpose of your research paper.</a:t>
            </a:r>
          </a:p>
          <a:p>
            <a:pPr marL="630238" indent="-461963" algn="just">
              <a:lnSpc>
                <a:spcPct val="100000"/>
              </a:lnSpc>
              <a:spcBef>
                <a:spcPts val="600"/>
              </a:spcBef>
              <a:buFont typeface="+mj-lt"/>
              <a:buAutoNum type="arabicPeriod"/>
            </a:pPr>
            <a:r>
              <a:rPr lang="en-US" sz="2200" dirty="0"/>
              <a:t>Title is the gateway to the contents of a scientific article. </a:t>
            </a:r>
          </a:p>
          <a:p>
            <a:pPr marL="630238" indent="-461963" algn="just">
              <a:lnSpc>
                <a:spcPct val="100000"/>
              </a:lnSpc>
              <a:spcBef>
                <a:spcPts val="600"/>
              </a:spcBef>
              <a:buFont typeface="+mj-lt"/>
              <a:buAutoNum type="arabicPeriod"/>
            </a:pPr>
            <a:r>
              <a:rPr lang="en-US" sz="2200" dirty="0"/>
              <a:t>Titles are expected to describe the content of the paper</a:t>
            </a:r>
          </a:p>
          <a:p>
            <a:pPr marL="630238" indent="-461963" algn="just">
              <a:lnSpc>
                <a:spcPct val="100000"/>
              </a:lnSpc>
              <a:spcBef>
                <a:spcPts val="600"/>
              </a:spcBef>
              <a:buFont typeface="+mj-lt"/>
              <a:buAutoNum type="arabicPeriod"/>
            </a:pPr>
            <a:r>
              <a:rPr lang="en-US" sz="2200" dirty="0"/>
              <a:t>A title should help differentiate that particular article from other papers on the topic.</a:t>
            </a:r>
          </a:p>
          <a:p>
            <a:pPr marL="630238" indent="-461963" algn="just">
              <a:lnSpc>
                <a:spcPct val="100000"/>
              </a:lnSpc>
              <a:spcBef>
                <a:spcPts val="600"/>
              </a:spcBef>
              <a:buFont typeface="+mj-lt"/>
              <a:buAutoNum type="arabicPeriod"/>
            </a:pPr>
            <a:r>
              <a:rPr lang="en-US" sz="2200" dirty="0"/>
              <a:t> Titles should catch and hold readers’ attention</a:t>
            </a:r>
          </a:p>
          <a:p>
            <a:pPr marL="630238" indent="-461963" algn="just">
              <a:lnSpc>
                <a:spcPct val="100000"/>
              </a:lnSpc>
              <a:spcBef>
                <a:spcPts val="600"/>
              </a:spcBef>
              <a:buFont typeface="+mj-lt"/>
              <a:buAutoNum type="arabicPeriod"/>
            </a:pPr>
            <a:r>
              <a:rPr lang="en-US" sz="2200" dirty="0"/>
              <a:t> We expect the title to attract readers so that the article is read, appreciated and cited. </a:t>
            </a:r>
            <a:endParaRPr lang="en-US" sz="2200" dirty="0">
              <a:latin typeface="+mj-lt"/>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829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Attributes of a Good Title</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803275" indent="-457200" algn="just">
              <a:buFont typeface="+mj-lt"/>
              <a:buAutoNum type="arabicParenR"/>
            </a:pPr>
            <a:r>
              <a:rPr lang="en-US" sz="2000" dirty="0"/>
              <a:t>Indicate accurately the subject and scope of the study.</a:t>
            </a:r>
          </a:p>
          <a:p>
            <a:pPr marL="803275" indent="-457200" algn="just">
              <a:buFont typeface="+mj-lt"/>
              <a:buAutoNum type="arabicParenR"/>
            </a:pPr>
            <a:r>
              <a:rPr lang="en-US" sz="2000" dirty="0"/>
              <a:t>Is simple, direct, clear, brief and attractive. </a:t>
            </a:r>
          </a:p>
          <a:p>
            <a:pPr marL="803275" indent="-457200" algn="just">
              <a:buFont typeface="+mj-lt"/>
              <a:buAutoNum type="arabicParenR"/>
            </a:pPr>
            <a:r>
              <a:rPr lang="en-US" sz="2000" dirty="0"/>
              <a:t>Avoid using abbreviations.</a:t>
            </a:r>
          </a:p>
          <a:p>
            <a:pPr marL="803275" indent="-457200" algn="just">
              <a:buFont typeface="+mj-lt"/>
              <a:buAutoNum type="arabicParenR"/>
            </a:pPr>
            <a:r>
              <a:rPr lang="en-US" sz="2000" dirty="0"/>
              <a:t>Dose not contain numerical values of the parameters.</a:t>
            </a:r>
          </a:p>
          <a:p>
            <a:pPr marL="803275" indent="-457200" algn="just">
              <a:buFont typeface="+mj-lt"/>
              <a:buAutoNum type="arabicParenR"/>
            </a:pPr>
            <a:r>
              <a:rPr lang="en-US" sz="2000" dirty="0"/>
              <a:t>Use words that create a positive impression and stimulate reader interest.</a:t>
            </a:r>
          </a:p>
          <a:p>
            <a:pPr marL="803275" indent="-457200" algn="just">
              <a:buFont typeface="+mj-lt"/>
              <a:buAutoNum type="arabicParenR"/>
            </a:pPr>
            <a:r>
              <a:rPr lang="en-US" sz="2000" dirty="0"/>
              <a:t>Use current nomenclature from the field of study.</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9556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Attributes of a Good Title</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803275" indent="-457200" algn="just">
              <a:buFont typeface="+mj-lt"/>
              <a:buAutoNum type="arabicParenR" startAt="7"/>
            </a:pPr>
            <a:r>
              <a:rPr lang="en-US" sz="2000" dirty="0"/>
              <a:t>Identify key variables, both dependent and independent.</a:t>
            </a:r>
          </a:p>
          <a:p>
            <a:pPr marL="803275" indent="-457200" algn="just">
              <a:buFont typeface="+mj-lt"/>
              <a:buAutoNum type="arabicParenR" startAt="7"/>
            </a:pPr>
            <a:r>
              <a:rPr lang="en-US" sz="2000" dirty="0"/>
              <a:t>May reveal how the paper will be organized. </a:t>
            </a:r>
          </a:p>
          <a:p>
            <a:pPr marL="803275" indent="-457200" algn="just">
              <a:buFont typeface="+mj-lt"/>
              <a:buAutoNum type="arabicParenR" startAt="7"/>
            </a:pPr>
            <a:r>
              <a:rPr lang="en-US" sz="2000" dirty="0"/>
              <a:t>Suggest a relationship between variables which supports the major hypothesis.</a:t>
            </a:r>
          </a:p>
          <a:p>
            <a:pPr marL="803275" indent="-457200" algn="just">
              <a:buFont typeface="+mj-lt"/>
              <a:buAutoNum type="arabicParenR" startAt="7"/>
            </a:pPr>
            <a:r>
              <a:rPr lang="en-US" sz="2000" dirty="0"/>
              <a:t>Is limited to (10 to 15) substantive words.</a:t>
            </a:r>
          </a:p>
          <a:p>
            <a:pPr marL="803275" indent="-457200" algn="just">
              <a:buFont typeface="+mj-lt"/>
              <a:buAutoNum type="arabicParenR" startAt="7"/>
            </a:pPr>
            <a:r>
              <a:rPr lang="en-US" sz="2000" dirty="0"/>
              <a:t>Do not include "study of" "analysis of" or similar constructions.</a:t>
            </a:r>
          </a:p>
          <a:p>
            <a:pPr marL="803275" indent="-457200" algn="just">
              <a:buFont typeface="+mj-lt"/>
              <a:buAutoNum type="arabicParenR" startAt="7"/>
            </a:pPr>
            <a:r>
              <a:rPr lang="en-US" sz="2000" dirty="0"/>
              <a:t>Titles are usually in the form of a phrase, but can also be in the form of a question.</a:t>
            </a:r>
          </a:p>
          <a:p>
            <a:pPr marL="803275" indent="-457200" algn="just">
              <a:buFont typeface="+mj-lt"/>
              <a:buAutoNum type="arabicParenR" startAt="7"/>
            </a:pPr>
            <a:r>
              <a:rPr lang="en-US" sz="2000" dirty="0"/>
              <a:t>In academic papers, rarely is a title followed by an exclamation mark. However, a title or subtitle can be in the form of a question.</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4285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Abstract</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690563" indent="-303213" algn="just">
              <a:buClr>
                <a:srgbClr val="FF0000"/>
              </a:buClr>
              <a:buFont typeface="Wingdings" panose="05000000000000000000" pitchFamily="2" charset="2"/>
              <a:buChar char="v"/>
            </a:pPr>
            <a:r>
              <a:rPr lang="en-US" sz="2000" dirty="0"/>
              <a:t>An abstract is like a movie trailer. People will only consider reading the rest of the manuscript if they find your abstract interesting.</a:t>
            </a:r>
          </a:p>
          <a:p>
            <a:pPr marL="690563" indent="-303213" algn="just">
              <a:buClr>
                <a:srgbClr val="FF0000"/>
              </a:buClr>
              <a:buFont typeface="Wingdings" panose="05000000000000000000" pitchFamily="2" charset="2"/>
              <a:buChar char="v"/>
            </a:pPr>
            <a:r>
              <a:rPr lang="en-US" sz="2000" dirty="0"/>
              <a:t>Write the abstract after you have finished writing your whole paper.</a:t>
            </a:r>
          </a:p>
          <a:p>
            <a:pPr marL="690563" indent="-303213" algn="just">
              <a:buClr>
                <a:srgbClr val="FF0000"/>
              </a:buClr>
              <a:buFont typeface="Wingdings" panose="05000000000000000000" pitchFamily="2" charset="2"/>
              <a:buChar char="v"/>
            </a:pPr>
            <a:r>
              <a:rPr lang="en-US" sz="2000" dirty="0"/>
              <a:t>Pick out key statements from your introduction, methods, results, and discussion sections to frame your abstract with a logical flow.</a:t>
            </a:r>
          </a:p>
          <a:p>
            <a:pPr marL="690563" indent="-303213" algn="just">
              <a:buClr>
                <a:srgbClr val="FF0000"/>
              </a:buClr>
              <a:buFont typeface="Wingdings" panose="05000000000000000000" pitchFamily="2" charset="2"/>
              <a:buChar char="v"/>
            </a:pPr>
            <a:r>
              <a:rPr lang="en-US" sz="2000" dirty="0"/>
              <a:t>Edit your abstract carefully to make it cohesive and meet the word count requirements of the journal.</a:t>
            </a:r>
          </a:p>
          <a:p>
            <a:pPr marL="690563" indent="-303213" algn="just">
              <a:buClr>
                <a:srgbClr val="FF0000"/>
              </a:buClr>
              <a:buFont typeface="Wingdings" panose="05000000000000000000" pitchFamily="2" charset="2"/>
              <a:buChar char="v"/>
            </a:pPr>
            <a:r>
              <a:rPr lang="en-US" sz="2000" dirty="0"/>
              <a:t>Write your abstract using concise, but complete sentences. Get to the point quickly and always use the past tense because you are reporting on a study that has been completed.</a:t>
            </a:r>
          </a:p>
          <a:p>
            <a:pPr marL="690563" indent="-303213" algn="just">
              <a:buClr>
                <a:srgbClr val="FF0000"/>
              </a:buClr>
              <a:buFont typeface="Wingdings" panose="05000000000000000000" pitchFamily="2" charset="2"/>
              <a:buChar char="v"/>
            </a:pPr>
            <a:r>
              <a:rPr lang="en-US" sz="2000" dirty="0"/>
              <a:t>Lengthy background or contextual information.</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0888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Abstract       … cont.</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690563" indent="-303213" algn="just">
              <a:buClr>
                <a:srgbClr val="FF0000"/>
              </a:buClr>
              <a:buFont typeface="Wingdings" panose="05000000000000000000" pitchFamily="2" charset="2"/>
              <a:buChar char="v"/>
            </a:pPr>
            <a:r>
              <a:rPr lang="en-US" sz="2000"/>
              <a:t>Redundant </a:t>
            </a:r>
            <a:r>
              <a:rPr lang="en-US" sz="2000" dirty="0"/>
              <a:t>phrases, unnecessary adverbs and adjectives, and repetitive information.</a:t>
            </a:r>
          </a:p>
          <a:p>
            <a:pPr marL="690563" indent="-303213" algn="just">
              <a:buClr>
                <a:srgbClr val="FF0000"/>
              </a:buClr>
              <a:buFont typeface="Wingdings" panose="05000000000000000000" pitchFamily="2" charset="2"/>
              <a:buChar char="v"/>
            </a:pPr>
            <a:r>
              <a:rPr lang="en-US" sz="2000" dirty="0"/>
              <a:t>Acronyms or abbreviations.</a:t>
            </a:r>
          </a:p>
          <a:p>
            <a:pPr marL="690563" indent="-303213" algn="just">
              <a:buClr>
                <a:srgbClr val="FF0000"/>
              </a:buClr>
              <a:buFont typeface="Wingdings" panose="05000000000000000000" pitchFamily="2" charset="2"/>
              <a:buChar char="v"/>
            </a:pPr>
            <a:r>
              <a:rPr lang="en-US" sz="2000" dirty="0"/>
              <a:t>References to other literature [say something like, "current research shows that..." or "studies have indicated..."].</a:t>
            </a:r>
          </a:p>
          <a:p>
            <a:pPr marL="690563" indent="-303213" algn="just">
              <a:buClr>
                <a:srgbClr val="FF0000"/>
              </a:buClr>
              <a:buFont typeface="Wingdings" panose="05000000000000000000" pitchFamily="2" charset="2"/>
              <a:buChar char="v"/>
            </a:pPr>
            <a:r>
              <a:rPr lang="en-US" sz="2000" dirty="0"/>
              <a:t>Using elliptical [i.e., ending with "..."] or incomplete sentences.</a:t>
            </a:r>
          </a:p>
          <a:p>
            <a:pPr marL="690563" indent="-303213" algn="just">
              <a:buClr>
                <a:srgbClr val="FF0000"/>
              </a:buClr>
              <a:buFont typeface="Wingdings" panose="05000000000000000000" pitchFamily="2" charset="2"/>
              <a:buChar char="v"/>
            </a:pPr>
            <a:r>
              <a:rPr lang="en-US" sz="2000" dirty="0"/>
              <a:t>Jargon or terms that may be confusing to the reader.</a:t>
            </a:r>
          </a:p>
          <a:p>
            <a:pPr marL="690563" indent="-303213" algn="just">
              <a:buClr>
                <a:srgbClr val="FF0000"/>
              </a:buClr>
              <a:buFont typeface="Wingdings" panose="05000000000000000000" pitchFamily="2" charset="2"/>
              <a:buChar char="v"/>
            </a:pPr>
            <a:r>
              <a:rPr lang="en-US" sz="2000" dirty="0"/>
              <a:t>Citations to other works.</a:t>
            </a:r>
          </a:p>
          <a:p>
            <a:pPr marL="690563" indent="-303213" algn="just">
              <a:buClr>
                <a:srgbClr val="FF0000"/>
              </a:buClr>
              <a:buFont typeface="Wingdings" panose="05000000000000000000" pitchFamily="2" charset="2"/>
              <a:buChar char="v"/>
            </a:pPr>
            <a:r>
              <a:rPr lang="en-US" sz="2000" dirty="0"/>
              <a:t>Any sort of image, illustration, figure, or table, or references to them.</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7</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567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marL="387350" indent="0" algn="ctr">
              <a:buNone/>
            </a:pPr>
            <a:r>
              <a:rPr lang="en-US" sz="3600" b="1" dirty="0">
                <a:solidFill>
                  <a:srgbClr val="FF0000"/>
                </a:solidFill>
              </a:rPr>
              <a:t>Keywords</a:t>
            </a:r>
            <a:endParaRPr lang="ar-IQ" sz="2800" b="1" dirty="0">
              <a:solidFill>
                <a:srgbClr val="FF0000"/>
              </a:solidFill>
            </a:endParaRP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690563" indent="-303213" algn="just">
              <a:buClr>
                <a:srgbClr val="FF0000"/>
              </a:buClr>
              <a:buFont typeface="Wingdings" panose="05000000000000000000" pitchFamily="2" charset="2"/>
              <a:buChar char="v"/>
            </a:pPr>
            <a:r>
              <a:rPr lang="en-US" sz="2000" dirty="0"/>
              <a:t>Focus on the main topic of your research. </a:t>
            </a:r>
          </a:p>
          <a:p>
            <a:pPr marL="690563" indent="-303213" algn="just">
              <a:buClr>
                <a:srgbClr val="FF0000"/>
              </a:buClr>
              <a:buFont typeface="Wingdings" panose="05000000000000000000" pitchFamily="2" charset="2"/>
              <a:buChar char="v"/>
            </a:pPr>
            <a:r>
              <a:rPr lang="en-US" sz="2000" dirty="0"/>
              <a:t>Avoid keywords that are only one word. </a:t>
            </a:r>
          </a:p>
          <a:p>
            <a:pPr marL="690563" indent="-303213" algn="just">
              <a:buClr>
                <a:srgbClr val="FF0000"/>
              </a:buClr>
              <a:buFont typeface="Wingdings" panose="05000000000000000000" pitchFamily="2" charset="2"/>
              <a:buChar char="v"/>
            </a:pPr>
            <a:r>
              <a:rPr lang="en-US" sz="2000" dirty="0"/>
              <a:t>Ensure that the keywords that you select are not too long but also not too short. </a:t>
            </a:r>
          </a:p>
          <a:p>
            <a:pPr marL="690563" indent="-303213" algn="just">
              <a:buClr>
                <a:srgbClr val="FF0000"/>
              </a:buClr>
              <a:buFont typeface="Wingdings" panose="05000000000000000000" pitchFamily="2" charset="2"/>
              <a:buChar char="v"/>
            </a:pPr>
            <a:r>
              <a:rPr lang="en-US" sz="2000" dirty="0"/>
              <a:t>Avoid overlapping keywords in your title and those in your keyword list. Don’t waste keyword space on words used in your title.  </a:t>
            </a:r>
          </a:p>
          <a:p>
            <a:pPr marL="690563" indent="-303213" algn="just">
              <a:buClr>
                <a:srgbClr val="FF0000"/>
              </a:buClr>
              <a:buFont typeface="Wingdings" panose="05000000000000000000" pitchFamily="2" charset="2"/>
              <a:buChar char="v"/>
            </a:pPr>
            <a:r>
              <a:rPr lang="en-US" sz="2000" dirty="0"/>
              <a:t>Follow the journal guidelines when selecting keywords. </a:t>
            </a:r>
          </a:p>
          <a:p>
            <a:pPr marL="690563" indent="-303213" algn="just">
              <a:buClr>
                <a:srgbClr val="FF0000"/>
              </a:buClr>
              <a:buFont typeface="Wingdings" panose="05000000000000000000" pitchFamily="2" charset="2"/>
              <a:buChar char="v"/>
            </a:pPr>
            <a:r>
              <a:rPr lang="en-US" sz="2000" dirty="0"/>
              <a:t>Do a search yourself using the keywords you intend to submit with your article.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8</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3719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rtl="1"/>
            <a:r>
              <a:rPr lang="en-US" sz="3600" b="1" dirty="0">
                <a:solidFill>
                  <a:srgbClr val="FF0000"/>
                </a:solidFill>
              </a:rPr>
              <a:t>Literature Review</a:t>
            </a:r>
            <a:endParaRPr lang="ar-IQ" sz="3600" b="1" dirty="0"/>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690563" indent="-303213" algn="just">
              <a:lnSpc>
                <a:spcPct val="105000"/>
              </a:lnSpc>
              <a:buClr>
                <a:srgbClr val="FF0000"/>
              </a:buClr>
              <a:buFont typeface="Wingdings" panose="05000000000000000000" pitchFamily="2" charset="2"/>
              <a:buChar char="v"/>
            </a:pPr>
            <a:r>
              <a:rPr lang="en-US" sz="2000" dirty="0"/>
              <a:t>Identifies areas of prior scholarship to prevent duplication of effort.</a:t>
            </a:r>
          </a:p>
          <a:p>
            <a:pPr marL="690563" indent="-303213" algn="just">
              <a:lnSpc>
                <a:spcPct val="105000"/>
              </a:lnSpc>
              <a:buClr>
                <a:srgbClr val="FF0000"/>
              </a:buClr>
              <a:buFont typeface="Wingdings" panose="05000000000000000000" pitchFamily="2" charset="2"/>
              <a:buChar char="v"/>
            </a:pPr>
            <a:r>
              <a:rPr lang="en-US" sz="2000" dirty="0"/>
              <a:t>Places each source in the context of its contribution to the understanding of the specific issue, area of research, or theory under review.</a:t>
            </a:r>
          </a:p>
          <a:p>
            <a:pPr marL="690563" indent="-303213" algn="just">
              <a:lnSpc>
                <a:spcPct val="105000"/>
              </a:lnSpc>
              <a:buClr>
                <a:srgbClr val="FF0000"/>
              </a:buClr>
              <a:buFont typeface="Wingdings" panose="05000000000000000000" pitchFamily="2" charset="2"/>
              <a:buChar char="v"/>
            </a:pPr>
            <a:r>
              <a:rPr lang="en-US" sz="2000" dirty="0"/>
              <a:t>Describes the relationship of each source to the others that you have selected. </a:t>
            </a:r>
          </a:p>
          <a:p>
            <a:pPr marL="690563" indent="-303213" algn="just">
              <a:lnSpc>
                <a:spcPct val="105000"/>
              </a:lnSpc>
              <a:buClr>
                <a:srgbClr val="FF0000"/>
              </a:buClr>
              <a:buFont typeface="Wingdings" panose="05000000000000000000" pitchFamily="2" charset="2"/>
              <a:buChar char="v"/>
            </a:pPr>
            <a:r>
              <a:rPr lang="en-US" sz="2000" dirty="0"/>
              <a:t>Identifies new ways to interpret, and shed light (</a:t>
            </a:r>
            <a:r>
              <a:rPr lang="ar-IQ" sz="2000" dirty="0"/>
              <a:t>تسليط الضوء</a:t>
            </a:r>
            <a:r>
              <a:rPr lang="en-US" sz="2000" dirty="0"/>
              <a:t>) on any gaps in, previous research.</a:t>
            </a:r>
          </a:p>
          <a:p>
            <a:pPr marL="690563" indent="-303213" algn="just">
              <a:lnSpc>
                <a:spcPct val="105000"/>
              </a:lnSpc>
              <a:buClr>
                <a:srgbClr val="FF0000"/>
              </a:buClr>
              <a:buFont typeface="Wingdings" panose="05000000000000000000" pitchFamily="2" charset="2"/>
              <a:buChar char="v"/>
            </a:pPr>
            <a:r>
              <a:rPr lang="en-US" sz="2000" dirty="0"/>
              <a:t>Points the way forward for further research.</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9</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127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659</TotalTime>
  <Words>2774</Words>
  <Application>Microsoft Office PowerPoint</Application>
  <PresentationFormat>Custom</PresentationFormat>
  <Paragraphs>184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Amerigo BT</vt:lpstr>
      <vt:lpstr>Arial</vt:lpstr>
      <vt:lpstr>Arial Black</vt:lpstr>
      <vt:lpstr>Century Gothic</vt:lpstr>
      <vt:lpstr>Times New Roman</vt:lpstr>
      <vt:lpstr>Wingdings</vt:lpstr>
      <vt:lpstr>Class open house presentation</vt:lpstr>
      <vt:lpstr>Research Methodology M.Sc. Degree 2021-2022  Prof.Dr. Abbas H. Alasadi Email : abbashh2002@gmail.com  University of Basrah College of Information Technology Computer Information System Department </vt:lpstr>
      <vt:lpstr>Criteria of Good Paper</vt:lpstr>
      <vt:lpstr>Title</vt:lpstr>
      <vt:lpstr>Attributes of a Good Title</vt:lpstr>
      <vt:lpstr>Attributes of a Good Title</vt:lpstr>
      <vt:lpstr>Abstract</vt:lpstr>
      <vt:lpstr>Abstract       … cont.</vt:lpstr>
      <vt:lpstr>Keywords</vt:lpstr>
      <vt:lpstr>Literature Review</vt:lpstr>
      <vt:lpstr>Literature Review  … cont.</vt:lpstr>
      <vt:lpstr>Literature Review  … cont.</vt:lpstr>
      <vt:lpstr>Results Section </vt:lpstr>
      <vt:lpstr>Results Section … cont.</vt:lpstr>
      <vt:lpstr>Steps for Composing the Results Section</vt:lpstr>
      <vt:lpstr>Steps for Composing the Results Section</vt:lpstr>
      <vt:lpstr>Steps for Composing the Results Section</vt:lpstr>
      <vt:lpstr>The Discussion </vt:lpstr>
      <vt:lpstr>The Discussion </vt:lpstr>
      <vt:lpstr>Organization and Structure</vt:lpstr>
      <vt:lpstr>Organization and Structure</vt:lpstr>
      <vt:lpstr>Conclusions</vt:lpstr>
      <vt:lpstr>Conclusions</vt:lpstr>
      <vt:lpstr>Effective  Conclusions</vt:lpstr>
      <vt:lpstr>Effective  Conclusions</vt:lpstr>
      <vt:lpstr>Effective  Conclusions</vt:lpstr>
      <vt:lpstr>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M.Sc. Degree 2021-2022  Prof.Dr. Abbas H. Alasadi Email : abbashh2002@gmail.com  University of Basrah College of Information Technology Computer Information System Department</dc:title>
  <dc:creator>jk</dc:creator>
  <cp:lastModifiedBy>jk</cp:lastModifiedBy>
  <cp:revision>43</cp:revision>
  <dcterms:created xsi:type="dcterms:W3CDTF">2022-01-31T14:42:22Z</dcterms:created>
  <dcterms:modified xsi:type="dcterms:W3CDTF">2022-03-13T18:26:39Z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